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67" r:id="rId3"/>
    <p:sldId id="284" r:id="rId4"/>
    <p:sldId id="285" r:id="rId5"/>
    <p:sldId id="274" r:id="rId6"/>
    <p:sldId id="312" r:id="rId7"/>
    <p:sldId id="286" r:id="rId8"/>
    <p:sldId id="336" r:id="rId9"/>
    <p:sldId id="337" r:id="rId10"/>
    <p:sldId id="338" r:id="rId11"/>
    <p:sldId id="339" r:id="rId12"/>
    <p:sldId id="341" r:id="rId13"/>
    <p:sldId id="340" r:id="rId14"/>
    <p:sldId id="343" r:id="rId15"/>
    <p:sldId id="344" r:id="rId16"/>
    <p:sldId id="345" r:id="rId17"/>
    <p:sldId id="346" r:id="rId18"/>
    <p:sldId id="359" r:id="rId19"/>
    <p:sldId id="347" r:id="rId20"/>
    <p:sldId id="358" r:id="rId21"/>
    <p:sldId id="352" r:id="rId22"/>
    <p:sldId id="353" r:id="rId23"/>
    <p:sldId id="354" r:id="rId24"/>
    <p:sldId id="360" r:id="rId25"/>
    <p:sldId id="357" r:id="rId26"/>
    <p:sldId id="365" r:id="rId27"/>
    <p:sldId id="350" r:id="rId28"/>
    <p:sldId id="361" r:id="rId29"/>
    <p:sldId id="356" r:id="rId30"/>
    <p:sldId id="362" r:id="rId31"/>
    <p:sldId id="363" r:id="rId32"/>
    <p:sldId id="364" r:id="rId33"/>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76DE"/>
    <a:srgbClr val="FAB030"/>
    <a:srgbClr val="FFE89A"/>
    <a:srgbClr val="0071DD"/>
    <a:srgbClr val="EE8E6D"/>
    <a:srgbClr val="2FA886"/>
    <a:srgbClr val="E5521F"/>
    <a:srgbClr val="238676"/>
    <a:srgbClr val="EDA52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6247" autoAdjust="0"/>
  </p:normalViewPr>
  <p:slideViewPr>
    <p:cSldViewPr snapToGrid="0">
      <p:cViewPr varScale="1">
        <p:scale>
          <a:sx n="81" d="100"/>
          <a:sy n="81" d="100"/>
        </p:scale>
        <p:origin x="114" y="7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408C20-977C-4F45-93A0-166B0D84C3B8}" type="datetimeFigureOut">
              <a:rPr lang="es-CL" smtClean="0"/>
              <a:t>12-07-2023</a:t>
            </a:fld>
            <a:endParaRPr lang="es-C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5A9363-6D3C-40C9-AC79-D929A0CD3DE1}" type="slidenum">
              <a:rPr lang="es-CL" smtClean="0"/>
              <a:t>‹Nº›</a:t>
            </a:fld>
            <a:endParaRPr lang="es-CL"/>
          </a:p>
        </p:txBody>
      </p:sp>
    </p:spTree>
    <p:extLst>
      <p:ext uri="{BB962C8B-B14F-4D97-AF65-F5344CB8AC3E}">
        <p14:creationId xmlns:p14="http://schemas.microsoft.com/office/powerpoint/2010/main" val="208253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Diapositiva gener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2F3BC1-C76A-417F-8A95-C8BAB712C0EF}"/>
              </a:ext>
            </a:extLst>
          </p:cNvPr>
          <p:cNvSpPr>
            <a:spLocks noGrp="1"/>
          </p:cNvSpPr>
          <p:nvPr>
            <p:ph type="ctrTitle" hasCustomPrompt="1"/>
          </p:nvPr>
        </p:nvSpPr>
        <p:spPr>
          <a:xfrm>
            <a:off x="695325" y="1784836"/>
            <a:ext cx="4735091" cy="641123"/>
          </a:xfrm>
          <a:prstGeom prst="rect">
            <a:avLst/>
          </a:prstGeom>
        </p:spPr>
        <p:txBody>
          <a:bodyPr lIns="0" tIns="0" rIns="0" bIns="0" anchor="t" anchorCtr="0">
            <a:normAutofit/>
          </a:bodyPr>
          <a:lstStyle>
            <a:lvl1pPr algn="l">
              <a:lnSpc>
                <a:spcPts val="3300"/>
              </a:lnSpc>
              <a:defRPr sz="3000" b="1">
                <a:solidFill>
                  <a:schemeClr val="accent1"/>
                </a:solidFill>
              </a:defRPr>
            </a:lvl1pPr>
          </a:lstStyle>
          <a:p>
            <a:r>
              <a:rPr lang="es-ES" dirty="0"/>
              <a:t>Título o Enunciado</a:t>
            </a:r>
            <a:endParaRPr lang="es-CL" dirty="0"/>
          </a:p>
        </p:txBody>
      </p:sp>
      <p:sp>
        <p:nvSpPr>
          <p:cNvPr id="7" name="Marcador de posición de imagen 2">
            <a:extLst>
              <a:ext uri="{FF2B5EF4-FFF2-40B4-BE49-F238E27FC236}">
                <a16:creationId xmlns:a16="http://schemas.microsoft.com/office/drawing/2014/main" id="{B3C9DF47-4CF1-4A90-9AD2-69DE8336FC86}"/>
              </a:ext>
            </a:extLst>
          </p:cNvPr>
          <p:cNvSpPr>
            <a:spLocks noGrp="1"/>
          </p:cNvSpPr>
          <p:nvPr>
            <p:ph type="pic" idx="1"/>
          </p:nvPr>
        </p:nvSpPr>
        <p:spPr>
          <a:xfrm>
            <a:off x="6305550" y="1244906"/>
            <a:ext cx="5220865" cy="4597094"/>
          </a:xfrm>
          <a:prstGeom prst="rect">
            <a:avLst/>
          </a:prstGeom>
          <a:solidFill>
            <a:schemeClr val="bg1">
              <a:lumMod val="95000"/>
            </a:schemeClr>
          </a:solidFill>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dirty="0"/>
          </a:p>
        </p:txBody>
      </p:sp>
      <p:sp>
        <p:nvSpPr>
          <p:cNvPr id="8" name="Marcador de texto 2">
            <a:extLst>
              <a:ext uri="{FF2B5EF4-FFF2-40B4-BE49-F238E27FC236}">
                <a16:creationId xmlns:a16="http://schemas.microsoft.com/office/drawing/2014/main" id="{44DF776D-3FD6-4D94-89A1-A72BEC9C0413}"/>
              </a:ext>
            </a:extLst>
          </p:cNvPr>
          <p:cNvSpPr>
            <a:spLocks noGrp="1"/>
          </p:cNvSpPr>
          <p:nvPr>
            <p:ph type="body" idx="10"/>
          </p:nvPr>
        </p:nvSpPr>
        <p:spPr>
          <a:xfrm>
            <a:off x="695325" y="2678906"/>
            <a:ext cx="4741862" cy="3163094"/>
          </a:xfrm>
          <a:prstGeom prst="rect">
            <a:avLst/>
          </a:prstGeom>
        </p:spPr>
        <p:txBody>
          <a:bodyPr lIns="0" tIns="0" rIns="0" bIns="0"/>
          <a:lstStyle>
            <a:lvl1pPr marL="0" indent="0">
              <a:lnSpc>
                <a:spcPts val="1600"/>
              </a:lnSpc>
              <a:buNone/>
              <a:defRPr sz="13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a:t>Haga clic para modificar los estilos de texto del patrón</a:t>
            </a:r>
          </a:p>
        </p:txBody>
      </p:sp>
    </p:spTree>
    <p:extLst>
      <p:ext uri="{BB962C8B-B14F-4D97-AF65-F5344CB8AC3E}">
        <p14:creationId xmlns:p14="http://schemas.microsoft.com/office/powerpoint/2010/main" val="1944814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ortada imagenes editab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Imagen 4" descr="Imagen que contiene Interfaz de usuario gráfica&#10;&#10;Descripción generada automáticamente">
            <a:extLst>
              <a:ext uri="{FF2B5EF4-FFF2-40B4-BE49-F238E27FC236}">
                <a16:creationId xmlns:a16="http://schemas.microsoft.com/office/drawing/2014/main" id="{1A346333-39F1-4215-8B83-A3EB00AC996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3" name="Marcador de posición de imagen 2">
            <a:extLst>
              <a:ext uri="{FF2B5EF4-FFF2-40B4-BE49-F238E27FC236}">
                <a16:creationId xmlns:a16="http://schemas.microsoft.com/office/drawing/2014/main" id="{94FFBBDF-C425-46DA-8C47-F829AF1190C6}"/>
              </a:ext>
            </a:extLst>
          </p:cNvPr>
          <p:cNvSpPr>
            <a:spLocks noGrp="1"/>
          </p:cNvSpPr>
          <p:nvPr>
            <p:ph type="pic" sz="quarter" idx="10"/>
          </p:nvPr>
        </p:nvSpPr>
        <p:spPr>
          <a:xfrm>
            <a:off x="4876800" y="314323"/>
            <a:ext cx="2352675" cy="6219827"/>
          </a:xfrm>
          <a:prstGeom prst="rect">
            <a:avLst/>
          </a:prstGeom>
          <a:solidFill>
            <a:schemeClr val="bg1">
              <a:lumMod val="95000"/>
            </a:schemeClr>
          </a:solidFill>
        </p:spPr>
        <p:txBody>
          <a:bodyPr/>
          <a:lstStyle/>
          <a:p>
            <a:endParaRPr lang="es-CL" dirty="0"/>
          </a:p>
        </p:txBody>
      </p:sp>
      <p:sp>
        <p:nvSpPr>
          <p:cNvPr id="12" name="Marcador de posición de imagen 2">
            <a:extLst>
              <a:ext uri="{FF2B5EF4-FFF2-40B4-BE49-F238E27FC236}">
                <a16:creationId xmlns:a16="http://schemas.microsoft.com/office/drawing/2014/main" id="{21D491B9-536E-450F-A93C-E46E16F66F67}"/>
              </a:ext>
            </a:extLst>
          </p:cNvPr>
          <p:cNvSpPr>
            <a:spLocks noGrp="1"/>
          </p:cNvSpPr>
          <p:nvPr>
            <p:ph type="pic" sz="quarter" idx="11"/>
          </p:nvPr>
        </p:nvSpPr>
        <p:spPr>
          <a:xfrm>
            <a:off x="7229476" y="314324"/>
            <a:ext cx="2271268" cy="6219825"/>
          </a:xfrm>
          <a:prstGeom prst="rect">
            <a:avLst/>
          </a:prstGeom>
          <a:solidFill>
            <a:schemeClr val="bg1">
              <a:lumMod val="95000"/>
            </a:schemeClr>
          </a:solidFill>
        </p:spPr>
        <p:txBody>
          <a:bodyPr/>
          <a:lstStyle/>
          <a:p>
            <a:endParaRPr lang="es-CL" dirty="0"/>
          </a:p>
        </p:txBody>
      </p:sp>
      <p:sp>
        <p:nvSpPr>
          <p:cNvPr id="13" name="Marcador de posición de imagen 2">
            <a:extLst>
              <a:ext uri="{FF2B5EF4-FFF2-40B4-BE49-F238E27FC236}">
                <a16:creationId xmlns:a16="http://schemas.microsoft.com/office/drawing/2014/main" id="{F98FF137-E103-448B-84C5-8D5FF5C037D9}"/>
              </a:ext>
            </a:extLst>
          </p:cNvPr>
          <p:cNvSpPr>
            <a:spLocks noGrp="1"/>
          </p:cNvSpPr>
          <p:nvPr>
            <p:ph type="pic" sz="quarter" idx="12"/>
          </p:nvPr>
        </p:nvSpPr>
        <p:spPr>
          <a:xfrm>
            <a:off x="9500743" y="314323"/>
            <a:ext cx="2352675" cy="6219826"/>
          </a:xfrm>
          <a:prstGeom prst="rect">
            <a:avLst/>
          </a:prstGeom>
          <a:solidFill>
            <a:schemeClr val="bg1">
              <a:lumMod val="95000"/>
            </a:schemeClr>
          </a:solidFill>
        </p:spPr>
        <p:txBody>
          <a:bodyPr/>
          <a:lstStyle/>
          <a:p>
            <a:endParaRPr lang="es-CL" dirty="0"/>
          </a:p>
        </p:txBody>
      </p:sp>
    </p:spTree>
    <p:extLst>
      <p:ext uri="{BB962C8B-B14F-4D97-AF65-F5344CB8AC3E}">
        <p14:creationId xmlns:p14="http://schemas.microsoft.com/office/powerpoint/2010/main" val="21749684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raporta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Imagen 4" descr="Captura de pantalla de un celular con texto e imágenes&#10;&#10;Descripción generada automáticamente">
            <a:extLst>
              <a:ext uri="{FF2B5EF4-FFF2-40B4-BE49-F238E27FC236}">
                <a16:creationId xmlns:a16="http://schemas.microsoft.com/office/drawing/2014/main" id="{5B77954C-C5D3-4DA5-9255-A917893AAB9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127573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iapositiva alternativ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2F3BC1-C76A-417F-8A95-C8BAB712C0EF}"/>
              </a:ext>
            </a:extLst>
          </p:cNvPr>
          <p:cNvSpPr>
            <a:spLocks noGrp="1"/>
          </p:cNvSpPr>
          <p:nvPr>
            <p:ph type="ctrTitle" hasCustomPrompt="1"/>
          </p:nvPr>
        </p:nvSpPr>
        <p:spPr>
          <a:xfrm>
            <a:off x="695325" y="1784836"/>
            <a:ext cx="4735091" cy="339239"/>
          </a:xfrm>
          <a:prstGeom prst="rect">
            <a:avLst/>
          </a:prstGeom>
        </p:spPr>
        <p:txBody>
          <a:bodyPr lIns="0" tIns="0" rIns="0" bIns="0" anchor="t" anchorCtr="0">
            <a:normAutofit/>
          </a:bodyPr>
          <a:lstStyle>
            <a:lvl1pPr algn="l">
              <a:lnSpc>
                <a:spcPts val="3300"/>
              </a:lnSpc>
              <a:defRPr sz="3000" b="1">
                <a:solidFill>
                  <a:schemeClr val="accent1"/>
                </a:solidFill>
              </a:defRPr>
            </a:lvl1pPr>
          </a:lstStyle>
          <a:p>
            <a:r>
              <a:rPr lang="es-ES" dirty="0"/>
              <a:t>Título o Enunciado</a:t>
            </a:r>
            <a:endParaRPr lang="es-CL" dirty="0"/>
          </a:p>
        </p:txBody>
      </p:sp>
      <p:sp>
        <p:nvSpPr>
          <p:cNvPr id="7" name="Marcador de posición de imagen 2">
            <a:extLst>
              <a:ext uri="{FF2B5EF4-FFF2-40B4-BE49-F238E27FC236}">
                <a16:creationId xmlns:a16="http://schemas.microsoft.com/office/drawing/2014/main" id="{B3C9DF47-4CF1-4A90-9AD2-69DE8336FC86}"/>
              </a:ext>
            </a:extLst>
          </p:cNvPr>
          <p:cNvSpPr>
            <a:spLocks noGrp="1"/>
          </p:cNvSpPr>
          <p:nvPr>
            <p:ph type="pic" idx="1"/>
          </p:nvPr>
        </p:nvSpPr>
        <p:spPr>
          <a:xfrm>
            <a:off x="6305550" y="1381430"/>
            <a:ext cx="2457450" cy="2060269"/>
          </a:xfrm>
          <a:prstGeom prst="rect">
            <a:avLst/>
          </a:prstGeom>
          <a:solidFill>
            <a:schemeClr val="bg1">
              <a:lumMod val="95000"/>
            </a:schemeClr>
          </a:solidFill>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dirty="0"/>
          </a:p>
        </p:txBody>
      </p:sp>
      <p:sp>
        <p:nvSpPr>
          <p:cNvPr id="8" name="Marcador de texto 2">
            <a:extLst>
              <a:ext uri="{FF2B5EF4-FFF2-40B4-BE49-F238E27FC236}">
                <a16:creationId xmlns:a16="http://schemas.microsoft.com/office/drawing/2014/main" id="{44DF776D-3FD6-4D94-89A1-A72BEC9C0413}"/>
              </a:ext>
            </a:extLst>
          </p:cNvPr>
          <p:cNvSpPr>
            <a:spLocks noGrp="1"/>
          </p:cNvSpPr>
          <p:nvPr>
            <p:ph type="body" idx="10"/>
          </p:nvPr>
        </p:nvSpPr>
        <p:spPr>
          <a:xfrm>
            <a:off x="695325" y="2876550"/>
            <a:ext cx="4741862" cy="2965449"/>
          </a:xfrm>
          <a:prstGeom prst="rect">
            <a:avLst/>
          </a:prstGeom>
        </p:spPr>
        <p:txBody>
          <a:bodyPr lIns="0" tIns="0" rIns="0" bIns="0"/>
          <a:lstStyle>
            <a:lvl1pPr marL="0" indent="0">
              <a:lnSpc>
                <a:spcPts val="1600"/>
              </a:lnSpc>
              <a:buNone/>
              <a:defRPr sz="13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a:t>Haga clic para modificar los estilos de texto del patrón</a:t>
            </a:r>
          </a:p>
        </p:txBody>
      </p:sp>
      <p:sp>
        <p:nvSpPr>
          <p:cNvPr id="6" name="Marcador de texto 5">
            <a:extLst>
              <a:ext uri="{FF2B5EF4-FFF2-40B4-BE49-F238E27FC236}">
                <a16:creationId xmlns:a16="http://schemas.microsoft.com/office/drawing/2014/main" id="{C59B0D4B-F302-4816-9C3C-C9A64813D00E}"/>
              </a:ext>
            </a:extLst>
          </p:cNvPr>
          <p:cNvSpPr>
            <a:spLocks noGrp="1"/>
          </p:cNvSpPr>
          <p:nvPr>
            <p:ph type="body" sz="quarter" idx="11" hasCustomPrompt="1"/>
          </p:nvPr>
        </p:nvSpPr>
        <p:spPr>
          <a:xfrm>
            <a:off x="695325" y="2247900"/>
            <a:ext cx="4741863" cy="339239"/>
          </a:xfrm>
          <a:prstGeom prst="rect">
            <a:avLst/>
          </a:prstGeom>
        </p:spPr>
        <p:txBody>
          <a:bodyPr lIns="0" tIns="0" rIns="0" bIns="0"/>
          <a:lstStyle>
            <a:lvl1pPr marL="0" indent="0">
              <a:lnSpc>
                <a:spcPts val="2600"/>
              </a:lnSpc>
              <a:buNone/>
              <a:defRPr sz="2400" b="1">
                <a:solidFill>
                  <a:schemeClr val="accent3"/>
                </a:solidFill>
              </a:defRPr>
            </a:lvl1pPr>
          </a:lstStyle>
          <a:p>
            <a:pPr lvl="0"/>
            <a:r>
              <a:rPr lang="es-ES" dirty="0"/>
              <a:t>Subtítulo</a:t>
            </a:r>
            <a:endParaRPr lang="es-CL" dirty="0"/>
          </a:p>
        </p:txBody>
      </p:sp>
      <p:sp>
        <p:nvSpPr>
          <p:cNvPr id="15" name="Marcador de posición de imagen 2">
            <a:extLst>
              <a:ext uri="{FF2B5EF4-FFF2-40B4-BE49-F238E27FC236}">
                <a16:creationId xmlns:a16="http://schemas.microsoft.com/office/drawing/2014/main" id="{E356690E-52EF-43FC-BEB6-AA4CB59CCED1}"/>
              </a:ext>
            </a:extLst>
          </p:cNvPr>
          <p:cNvSpPr>
            <a:spLocks noGrp="1"/>
          </p:cNvSpPr>
          <p:nvPr>
            <p:ph type="pic" idx="12"/>
          </p:nvPr>
        </p:nvSpPr>
        <p:spPr>
          <a:xfrm>
            <a:off x="9039225" y="1381430"/>
            <a:ext cx="2457450" cy="2060269"/>
          </a:xfrm>
          <a:prstGeom prst="rect">
            <a:avLst/>
          </a:prstGeom>
          <a:solidFill>
            <a:schemeClr val="bg1">
              <a:lumMod val="95000"/>
            </a:schemeClr>
          </a:solidFill>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dirty="0"/>
          </a:p>
        </p:txBody>
      </p:sp>
      <p:sp>
        <p:nvSpPr>
          <p:cNvPr id="16" name="Marcador de posición de imagen 2">
            <a:extLst>
              <a:ext uri="{FF2B5EF4-FFF2-40B4-BE49-F238E27FC236}">
                <a16:creationId xmlns:a16="http://schemas.microsoft.com/office/drawing/2014/main" id="{B9FB0387-89E8-4DDE-8F2D-73AD661B3BCF}"/>
              </a:ext>
            </a:extLst>
          </p:cNvPr>
          <p:cNvSpPr>
            <a:spLocks noGrp="1"/>
          </p:cNvSpPr>
          <p:nvPr>
            <p:ph type="pic" idx="13"/>
          </p:nvPr>
        </p:nvSpPr>
        <p:spPr>
          <a:xfrm>
            <a:off x="6305550" y="3781730"/>
            <a:ext cx="2457450" cy="2060269"/>
          </a:xfrm>
          <a:prstGeom prst="rect">
            <a:avLst/>
          </a:prstGeom>
          <a:solidFill>
            <a:schemeClr val="bg1">
              <a:lumMod val="95000"/>
            </a:schemeClr>
          </a:solidFill>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dirty="0"/>
          </a:p>
        </p:txBody>
      </p:sp>
      <p:sp>
        <p:nvSpPr>
          <p:cNvPr id="17" name="Marcador de posición de imagen 2">
            <a:extLst>
              <a:ext uri="{FF2B5EF4-FFF2-40B4-BE49-F238E27FC236}">
                <a16:creationId xmlns:a16="http://schemas.microsoft.com/office/drawing/2014/main" id="{A537672B-F2D8-442C-B614-119B711BFD45}"/>
              </a:ext>
            </a:extLst>
          </p:cNvPr>
          <p:cNvSpPr>
            <a:spLocks noGrp="1"/>
          </p:cNvSpPr>
          <p:nvPr>
            <p:ph type="pic" idx="14"/>
          </p:nvPr>
        </p:nvSpPr>
        <p:spPr>
          <a:xfrm>
            <a:off x="9039225" y="3781730"/>
            <a:ext cx="2457450" cy="2060269"/>
          </a:xfrm>
          <a:prstGeom prst="rect">
            <a:avLst/>
          </a:prstGeom>
          <a:solidFill>
            <a:schemeClr val="bg1">
              <a:lumMod val="95000"/>
            </a:schemeClr>
          </a:solidFill>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dirty="0"/>
          </a:p>
        </p:txBody>
      </p:sp>
    </p:spTree>
    <p:extLst>
      <p:ext uri="{BB962C8B-B14F-4D97-AF65-F5344CB8AC3E}">
        <p14:creationId xmlns:p14="http://schemas.microsoft.com/office/powerpoint/2010/main" val="1017361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ita o idea fuerza 1">
    <p:spTree>
      <p:nvGrpSpPr>
        <p:cNvPr id="1" name=""/>
        <p:cNvGrpSpPr/>
        <p:nvPr/>
      </p:nvGrpSpPr>
      <p:grpSpPr>
        <a:xfrm>
          <a:off x="0" y="0"/>
          <a:ext cx="0" cy="0"/>
          <a:chOff x="0" y="0"/>
          <a:chExt cx="0" cy="0"/>
        </a:xfrm>
      </p:grpSpPr>
      <p:sp>
        <p:nvSpPr>
          <p:cNvPr id="7" name="Marcador de posición de imagen 2">
            <a:extLst>
              <a:ext uri="{FF2B5EF4-FFF2-40B4-BE49-F238E27FC236}">
                <a16:creationId xmlns:a16="http://schemas.microsoft.com/office/drawing/2014/main" id="{EF0E9DC4-848C-498F-AA26-21B03107DF12}"/>
              </a:ext>
            </a:extLst>
          </p:cNvPr>
          <p:cNvSpPr>
            <a:spLocks noGrp="1"/>
          </p:cNvSpPr>
          <p:nvPr>
            <p:ph type="pic" idx="1"/>
          </p:nvPr>
        </p:nvSpPr>
        <p:spPr>
          <a:xfrm>
            <a:off x="2536165" y="1268083"/>
            <a:ext cx="8954219" cy="4573918"/>
          </a:xfrm>
          <a:prstGeom prst="rect">
            <a:avLst/>
          </a:prstGeom>
          <a:solidFill>
            <a:schemeClr val="bg1">
              <a:lumMod val="95000"/>
            </a:schemeClr>
          </a:solidFill>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dirty="0"/>
          </a:p>
        </p:txBody>
      </p:sp>
      <p:sp>
        <p:nvSpPr>
          <p:cNvPr id="9" name="Marcador de texto 8">
            <a:extLst>
              <a:ext uri="{FF2B5EF4-FFF2-40B4-BE49-F238E27FC236}">
                <a16:creationId xmlns:a16="http://schemas.microsoft.com/office/drawing/2014/main" id="{02009D94-4998-4085-B4DE-541AE5480DFF}"/>
              </a:ext>
            </a:extLst>
          </p:cNvPr>
          <p:cNvSpPr>
            <a:spLocks noGrp="1"/>
          </p:cNvSpPr>
          <p:nvPr>
            <p:ph type="body" sz="quarter" idx="10" hasCustomPrompt="1"/>
          </p:nvPr>
        </p:nvSpPr>
        <p:spPr>
          <a:xfrm>
            <a:off x="695325" y="1897692"/>
            <a:ext cx="3562350" cy="3314700"/>
          </a:xfrm>
          <a:prstGeom prst="rect">
            <a:avLst/>
          </a:prstGeom>
          <a:solidFill>
            <a:schemeClr val="accent1"/>
          </a:solidFill>
        </p:spPr>
        <p:txBody>
          <a:bodyPr lIns="252000" tIns="252000" rIns="252000" bIns="252000" anchor="ctr" anchorCtr="0"/>
          <a:lstStyle>
            <a:lvl1pPr marL="0" indent="0" algn="ctr">
              <a:lnSpc>
                <a:spcPts val="1800"/>
              </a:lnSpc>
              <a:buNone/>
              <a:defRPr sz="1600" b="1">
                <a:solidFill>
                  <a:schemeClr val="bg1"/>
                </a:solidFill>
              </a:defRPr>
            </a:lvl1pPr>
          </a:lstStyle>
          <a:p>
            <a:pPr lvl="0"/>
            <a:r>
              <a:rPr lang="es-ES" dirty="0"/>
              <a:t>Agregar texto destacado</a:t>
            </a:r>
            <a:br>
              <a:rPr lang="es-ES" dirty="0"/>
            </a:br>
            <a:r>
              <a:rPr lang="es-ES" dirty="0"/>
              <a:t>o cita</a:t>
            </a:r>
            <a:endParaRPr lang="es-CL" dirty="0"/>
          </a:p>
        </p:txBody>
      </p:sp>
    </p:spTree>
    <p:extLst>
      <p:ext uri="{BB962C8B-B14F-4D97-AF65-F5344CB8AC3E}">
        <p14:creationId xmlns:p14="http://schemas.microsoft.com/office/powerpoint/2010/main" val="434524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ita o idea fuerza 2">
    <p:spTree>
      <p:nvGrpSpPr>
        <p:cNvPr id="1" name=""/>
        <p:cNvGrpSpPr/>
        <p:nvPr/>
      </p:nvGrpSpPr>
      <p:grpSpPr>
        <a:xfrm>
          <a:off x="0" y="0"/>
          <a:ext cx="0" cy="0"/>
          <a:chOff x="0" y="0"/>
          <a:chExt cx="0" cy="0"/>
        </a:xfrm>
      </p:grpSpPr>
      <p:sp>
        <p:nvSpPr>
          <p:cNvPr id="7" name="Marcador de posición de imagen 2">
            <a:extLst>
              <a:ext uri="{FF2B5EF4-FFF2-40B4-BE49-F238E27FC236}">
                <a16:creationId xmlns:a16="http://schemas.microsoft.com/office/drawing/2014/main" id="{EF0E9DC4-848C-498F-AA26-21B03107DF12}"/>
              </a:ext>
            </a:extLst>
          </p:cNvPr>
          <p:cNvSpPr>
            <a:spLocks noGrp="1"/>
          </p:cNvSpPr>
          <p:nvPr>
            <p:ph type="pic" idx="1"/>
          </p:nvPr>
        </p:nvSpPr>
        <p:spPr>
          <a:xfrm>
            <a:off x="695325" y="1268083"/>
            <a:ext cx="10795059" cy="4573918"/>
          </a:xfrm>
          <a:prstGeom prst="rect">
            <a:avLst/>
          </a:prstGeom>
          <a:solidFill>
            <a:schemeClr val="bg1">
              <a:lumMod val="95000"/>
            </a:schemeClr>
          </a:solidFill>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dirty="0"/>
          </a:p>
        </p:txBody>
      </p:sp>
      <p:sp>
        <p:nvSpPr>
          <p:cNvPr id="9" name="Marcador de texto 8">
            <a:extLst>
              <a:ext uri="{FF2B5EF4-FFF2-40B4-BE49-F238E27FC236}">
                <a16:creationId xmlns:a16="http://schemas.microsoft.com/office/drawing/2014/main" id="{02009D94-4998-4085-B4DE-541AE5480DFF}"/>
              </a:ext>
            </a:extLst>
          </p:cNvPr>
          <p:cNvSpPr>
            <a:spLocks noGrp="1"/>
          </p:cNvSpPr>
          <p:nvPr>
            <p:ph type="body" sz="quarter" idx="10" hasCustomPrompt="1"/>
          </p:nvPr>
        </p:nvSpPr>
        <p:spPr>
          <a:xfrm>
            <a:off x="4311679" y="1897692"/>
            <a:ext cx="3562350" cy="3314700"/>
          </a:xfrm>
          <a:prstGeom prst="rect">
            <a:avLst/>
          </a:prstGeom>
          <a:solidFill>
            <a:schemeClr val="accent3"/>
          </a:solidFill>
        </p:spPr>
        <p:txBody>
          <a:bodyPr lIns="252000" tIns="252000" rIns="252000" bIns="252000" anchor="ctr" anchorCtr="0"/>
          <a:lstStyle>
            <a:lvl1pPr marL="0" indent="0" algn="ctr">
              <a:lnSpc>
                <a:spcPts val="1800"/>
              </a:lnSpc>
              <a:buNone/>
              <a:defRPr sz="1600" b="1">
                <a:solidFill>
                  <a:schemeClr val="bg1"/>
                </a:solidFill>
              </a:defRPr>
            </a:lvl1pPr>
          </a:lstStyle>
          <a:p>
            <a:pPr lvl="0"/>
            <a:r>
              <a:rPr lang="es-ES" dirty="0"/>
              <a:t>Agregar texto destacado</a:t>
            </a:r>
            <a:br>
              <a:rPr lang="es-ES" dirty="0"/>
            </a:br>
            <a:r>
              <a:rPr lang="es-ES" dirty="0"/>
              <a:t>o cita</a:t>
            </a:r>
            <a:endParaRPr lang="es-CL" dirty="0"/>
          </a:p>
        </p:txBody>
      </p:sp>
    </p:spTree>
    <p:extLst>
      <p:ext uri="{BB962C8B-B14F-4D97-AF65-F5344CB8AC3E}">
        <p14:creationId xmlns:p14="http://schemas.microsoft.com/office/powerpoint/2010/main" val="131188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ita o idea fuerza 3">
    <p:bg>
      <p:bgPr>
        <a:solidFill>
          <a:schemeClr val="bg1">
            <a:lumMod val="95000"/>
          </a:schemeClr>
        </a:solidFill>
        <a:effectLst/>
      </p:bgPr>
    </p:bg>
    <p:spTree>
      <p:nvGrpSpPr>
        <p:cNvPr id="1" name=""/>
        <p:cNvGrpSpPr/>
        <p:nvPr/>
      </p:nvGrpSpPr>
      <p:grpSpPr>
        <a:xfrm>
          <a:off x="0" y="0"/>
          <a:ext cx="0" cy="0"/>
          <a:chOff x="0" y="0"/>
          <a:chExt cx="0" cy="0"/>
        </a:xfrm>
      </p:grpSpPr>
      <p:sp>
        <p:nvSpPr>
          <p:cNvPr id="7" name="Marcador de posición de imagen 2">
            <a:extLst>
              <a:ext uri="{FF2B5EF4-FFF2-40B4-BE49-F238E27FC236}">
                <a16:creationId xmlns:a16="http://schemas.microsoft.com/office/drawing/2014/main" id="{EF0E9DC4-848C-498F-AA26-21B03107DF12}"/>
              </a:ext>
            </a:extLst>
          </p:cNvPr>
          <p:cNvSpPr>
            <a:spLocks noGrp="1"/>
          </p:cNvSpPr>
          <p:nvPr>
            <p:ph type="pic" idx="1"/>
          </p:nvPr>
        </p:nvSpPr>
        <p:spPr>
          <a:xfrm>
            <a:off x="695325" y="1268083"/>
            <a:ext cx="8954219" cy="4573918"/>
          </a:xfrm>
          <a:prstGeom prst="rect">
            <a:avLst/>
          </a:prstGeom>
          <a:solidFill>
            <a:schemeClr val="bg1">
              <a:lumMod val="95000"/>
            </a:schemeClr>
          </a:solidFill>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dirty="0"/>
          </a:p>
        </p:txBody>
      </p:sp>
      <p:sp>
        <p:nvSpPr>
          <p:cNvPr id="9" name="Marcador de texto 8">
            <a:extLst>
              <a:ext uri="{FF2B5EF4-FFF2-40B4-BE49-F238E27FC236}">
                <a16:creationId xmlns:a16="http://schemas.microsoft.com/office/drawing/2014/main" id="{02009D94-4998-4085-B4DE-541AE5480DFF}"/>
              </a:ext>
            </a:extLst>
          </p:cNvPr>
          <p:cNvSpPr>
            <a:spLocks noGrp="1"/>
          </p:cNvSpPr>
          <p:nvPr>
            <p:ph type="body" sz="quarter" idx="10" hasCustomPrompt="1"/>
          </p:nvPr>
        </p:nvSpPr>
        <p:spPr>
          <a:xfrm>
            <a:off x="7962900" y="1897692"/>
            <a:ext cx="3562350" cy="3314700"/>
          </a:xfrm>
          <a:prstGeom prst="rect">
            <a:avLst/>
          </a:prstGeom>
          <a:solidFill>
            <a:schemeClr val="accent2"/>
          </a:solidFill>
        </p:spPr>
        <p:txBody>
          <a:bodyPr lIns="252000" tIns="252000" rIns="252000" bIns="252000" anchor="ctr" anchorCtr="0"/>
          <a:lstStyle>
            <a:lvl1pPr marL="0" indent="0" algn="ctr">
              <a:lnSpc>
                <a:spcPts val="1800"/>
              </a:lnSpc>
              <a:buNone/>
              <a:defRPr sz="1600" b="1">
                <a:solidFill>
                  <a:schemeClr val="tx1"/>
                </a:solidFill>
              </a:defRPr>
            </a:lvl1pPr>
          </a:lstStyle>
          <a:p>
            <a:pPr lvl="0"/>
            <a:r>
              <a:rPr lang="es-ES" dirty="0"/>
              <a:t>Agregar texto destacado</a:t>
            </a:r>
            <a:br>
              <a:rPr lang="es-ES" dirty="0"/>
            </a:br>
            <a:r>
              <a:rPr lang="es-ES" dirty="0"/>
              <a:t>o cita</a:t>
            </a:r>
            <a:endParaRPr lang="es-CL" dirty="0"/>
          </a:p>
        </p:txBody>
      </p:sp>
    </p:spTree>
    <p:extLst>
      <p:ext uri="{BB962C8B-B14F-4D97-AF65-F5344CB8AC3E}">
        <p14:creationId xmlns:p14="http://schemas.microsoft.com/office/powerpoint/2010/main" val="1202785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plicación por Pun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2F3BC1-C76A-417F-8A95-C8BAB712C0EF}"/>
              </a:ext>
            </a:extLst>
          </p:cNvPr>
          <p:cNvSpPr>
            <a:spLocks noGrp="1"/>
          </p:cNvSpPr>
          <p:nvPr>
            <p:ph type="ctrTitle" hasCustomPrompt="1"/>
          </p:nvPr>
        </p:nvSpPr>
        <p:spPr>
          <a:xfrm>
            <a:off x="695326" y="1784836"/>
            <a:ext cx="3086100" cy="641123"/>
          </a:xfrm>
          <a:prstGeom prst="rect">
            <a:avLst/>
          </a:prstGeom>
        </p:spPr>
        <p:txBody>
          <a:bodyPr lIns="0" tIns="0" rIns="0" bIns="0" anchor="t" anchorCtr="0">
            <a:normAutofit/>
          </a:bodyPr>
          <a:lstStyle>
            <a:lvl1pPr algn="l">
              <a:lnSpc>
                <a:spcPts val="2600"/>
              </a:lnSpc>
              <a:defRPr sz="2400" b="1">
                <a:solidFill>
                  <a:schemeClr val="accent1"/>
                </a:solidFill>
              </a:defRPr>
            </a:lvl1pPr>
          </a:lstStyle>
          <a:p>
            <a:r>
              <a:rPr lang="es-ES" dirty="0"/>
              <a:t>Título o Enunciado</a:t>
            </a:r>
            <a:endParaRPr lang="es-CL" dirty="0"/>
          </a:p>
        </p:txBody>
      </p:sp>
      <p:sp>
        <p:nvSpPr>
          <p:cNvPr id="8" name="Marcador de texto 2">
            <a:extLst>
              <a:ext uri="{FF2B5EF4-FFF2-40B4-BE49-F238E27FC236}">
                <a16:creationId xmlns:a16="http://schemas.microsoft.com/office/drawing/2014/main" id="{44DF776D-3FD6-4D94-89A1-A72BEC9C0413}"/>
              </a:ext>
            </a:extLst>
          </p:cNvPr>
          <p:cNvSpPr>
            <a:spLocks noGrp="1"/>
          </p:cNvSpPr>
          <p:nvPr>
            <p:ph type="body" idx="10"/>
          </p:nvPr>
        </p:nvSpPr>
        <p:spPr>
          <a:xfrm>
            <a:off x="695325" y="2678906"/>
            <a:ext cx="3086100" cy="3163094"/>
          </a:xfrm>
          <a:prstGeom prst="rect">
            <a:avLst/>
          </a:prstGeom>
        </p:spPr>
        <p:txBody>
          <a:bodyPr lIns="0" tIns="0" rIns="0" bIns="0"/>
          <a:lstStyle>
            <a:lvl1pPr marL="0" indent="0">
              <a:lnSpc>
                <a:spcPts val="1600"/>
              </a:lnSpc>
              <a:buNone/>
              <a:defRPr sz="13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a:t>Haga clic para modificar los estilos de texto del patrón</a:t>
            </a:r>
          </a:p>
        </p:txBody>
      </p:sp>
      <p:sp>
        <p:nvSpPr>
          <p:cNvPr id="5" name="Marcador de texto 4">
            <a:extLst>
              <a:ext uri="{FF2B5EF4-FFF2-40B4-BE49-F238E27FC236}">
                <a16:creationId xmlns:a16="http://schemas.microsoft.com/office/drawing/2014/main" id="{860B473D-A6CC-4DA4-9939-45893495D92A}"/>
              </a:ext>
            </a:extLst>
          </p:cNvPr>
          <p:cNvSpPr>
            <a:spLocks noGrp="1"/>
          </p:cNvSpPr>
          <p:nvPr>
            <p:ph type="body" sz="quarter" idx="11" hasCustomPrompt="1"/>
          </p:nvPr>
        </p:nvSpPr>
        <p:spPr>
          <a:xfrm>
            <a:off x="4443412" y="1533526"/>
            <a:ext cx="1147764" cy="1147764"/>
          </a:xfrm>
          <a:prstGeom prst="rect">
            <a:avLst/>
          </a:prstGeom>
          <a:solidFill>
            <a:schemeClr val="accent1"/>
          </a:solidFill>
        </p:spPr>
        <p:txBody>
          <a:bodyPr anchor="ctr" anchorCtr="0"/>
          <a:lstStyle>
            <a:lvl1pPr marL="0" indent="0" algn="ctr">
              <a:buNone/>
              <a:defRPr sz="3600" b="1">
                <a:solidFill>
                  <a:schemeClr val="bg1"/>
                </a:solidFill>
              </a:defRPr>
            </a:lvl1pPr>
          </a:lstStyle>
          <a:p>
            <a:pPr lvl="0"/>
            <a:r>
              <a:rPr lang="es-ES" dirty="0"/>
              <a:t>01</a:t>
            </a:r>
            <a:endParaRPr lang="es-CL" dirty="0"/>
          </a:p>
        </p:txBody>
      </p:sp>
      <p:sp>
        <p:nvSpPr>
          <p:cNvPr id="11" name="Marcador de texto 10">
            <a:extLst>
              <a:ext uri="{FF2B5EF4-FFF2-40B4-BE49-F238E27FC236}">
                <a16:creationId xmlns:a16="http://schemas.microsoft.com/office/drawing/2014/main" id="{148BF0F4-6697-4145-88DC-B6C5B906A0FD}"/>
              </a:ext>
            </a:extLst>
          </p:cNvPr>
          <p:cNvSpPr>
            <a:spLocks noGrp="1"/>
          </p:cNvSpPr>
          <p:nvPr>
            <p:ph type="body" sz="quarter" idx="12" hasCustomPrompt="1"/>
          </p:nvPr>
        </p:nvSpPr>
        <p:spPr>
          <a:xfrm>
            <a:off x="5591176" y="1533526"/>
            <a:ext cx="5676899" cy="1145380"/>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
        <p:nvSpPr>
          <p:cNvPr id="16" name="Marcador de texto 4">
            <a:extLst>
              <a:ext uri="{FF2B5EF4-FFF2-40B4-BE49-F238E27FC236}">
                <a16:creationId xmlns:a16="http://schemas.microsoft.com/office/drawing/2014/main" id="{AE5E2E53-40D6-41C5-8DD7-B6DCCE0CAE33}"/>
              </a:ext>
            </a:extLst>
          </p:cNvPr>
          <p:cNvSpPr>
            <a:spLocks noGrp="1"/>
          </p:cNvSpPr>
          <p:nvPr>
            <p:ph type="body" sz="quarter" idx="13" hasCustomPrompt="1"/>
          </p:nvPr>
        </p:nvSpPr>
        <p:spPr>
          <a:xfrm>
            <a:off x="4443412" y="2949568"/>
            <a:ext cx="1147764" cy="1147764"/>
          </a:xfrm>
          <a:prstGeom prst="rect">
            <a:avLst/>
          </a:prstGeom>
          <a:solidFill>
            <a:schemeClr val="accent2"/>
          </a:solidFill>
        </p:spPr>
        <p:txBody>
          <a:bodyPr anchor="ctr" anchorCtr="0"/>
          <a:lstStyle>
            <a:lvl1pPr marL="0" indent="0" algn="ctr">
              <a:buNone/>
              <a:defRPr sz="3600" b="1">
                <a:solidFill>
                  <a:schemeClr val="bg1"/>
                </a:solidFill>
              </a:defRPr>
            </a:lvl1pPr>
          </a:lstStyle>
          <a:p>
            <a:pPr lvl="0"/>
            <a:r>
              <a:rPr lang="es-ES" dirty="0"/>
              <a:t>02</a:t>
            </a:r>
            <a:endParaRPr lang="es-CL" dirty="0"/>
          </a:p>
        </p:txBody>
      </p:sp>
      <p:sp>
        <p:nvSpPr>
          <p:cNvPr id="17" name="Marcador de texto 10">
            <a:extLst>
              <a:ext uri="{FF2B5EF4-FFF2-40B4-BE49-F238E27FC236}">
                <a16:creationId xmlns:a16="http://schemas.microsoft.com/office/drawing/2014/main" id="{5C71B0C8-F541-4AAE-8F1C-A4DFDEC2341E}"/>
              </a:ext>
            </a:extLst>
          </p:cNvPr>
          <p:cNvSpPr>
            <a:spLocks noGrp="1"/>
          </p:cNvSpPr>
          <p:nvPr>
            <p:ph type="body" sz="quarter" idx="14" hasCustomPrompt="1"/>
          </p:nvPr>
        </p:nvSpPr>
        <p:spPr>
          <a:xfrm>
            <a:off x="5591176" y="2949568"/>
            <a:ext cx="5676899" cy="1145380"/>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
        <p:nvSpPr>
          <p:cNvPr id="18" name="Marcador de texto 4">
            <a:extLst>
              <a:ext uri="{FF2B5EF4-FFF2-40B4-BE49-F238E27FC236}">
                <a16:creationId xmlns:a16="http://schemas.microsoft.com/office/drawing/2014/main" id="{851DCBBA-5C3A-4E80-A8F6-569F1B10D96A}"/>
              </a:ext>
            </a:extLst>
          </p:cNvPr>
          <p:cNvSpPr>
            <a:spLocks noGrp="1"/>
          </p:cNvSpPr>
          <p:nvPr>
            <p:ph type="body" sz="quarter" idx="15" hasCustomPrompt="1"/>
          </p:nvPr>
        </p:nvSpPr>
        <p:spPr>
          <a:xfrm>
            <a:off x="4443412" y="4395784"/>
            <a:ext cx="1147764" cy="1147764"/>
          </a:xfrm>
          <a:prstGeom prst="rect">
            <a:avLst/>
          </a:prstGeom>
          <a:solidFill>
            <a:schemeClr val="accent3"/>
          </a:solidFill>
        </p:spPr>
        <p:txBody>
          <a:bodyPr anchor="ctr" anchorCtr="0"/>
          <a:lstStyle>
            <a:lvl1pPr marL="0" indent="0" algn="ctr">
              <a:buNone/>
              <a:defRPr sz="3600" b="1">
                <a:solidFill>
                  <a:schemeClr val="bg1"/>
                </a:solidFill>
              </a:defRPr>
            </a:lvl1pPr>
          </a:lstStyle>
          <a:p>
            <a:pPr lvl="0"/>
            <a:r>
              <a:rPr lang="es-ES" dirty="0"/>
              <a:t>03</a:t>
            </a:r>
            <a:endParaRPr lang="es-CL" dirty="0"/>
          </a:p>
        </p:txBody>
      </p:sp>
      <p:sp>
        <p:nvSpPr>
          <p:cNvPr id="19" name="Marcador de texto 10">
            <a:extLst>
              <a:ext uri="{FF2B5EF4-FFF2-40B4-BE49-F238E27FC236}">
                <a16:creationId xmlns:a16="http://schemas.microsoft.com/office/drawing/2014/main" id="{8F5ACB2F-1044-40AD-9007-2E20D9AC22BD}"/>
              </a:ext>
            </a:extLst>
          </p:cNvPr>
          <p:cNvSpPr>
            <a:spLocks noGrp="1"/>
          </p:cNvSpPr>
          <p:nvPr>
            <p:ph type="body" sz="quarter" idx="16" hasCustomPrompt="1"/>
          </p:nvPr>
        </p:nvSpPr>
        <p:spPr>
          <a:xfrm>
            <a:off x="5591176" y="4395784"/>
            <a:ext cx="5676899" cy="1145380"/>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Tree>
    <p:extLst>
      <p:ext uri="{BB962C8B-B14F-4D97-AF65-F5344CB8AC3E}">
        <p14:creationId xmlns:p14="http://schemas.microsoft.com/office/powerpoint/2010/main" val="3991540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xplicación por Puntos 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2F3BC1-C76A-417F-8A95-C8BAB712C0EF}"/>
              </a:ext>
            </a:extLst>
          </p:cNvPr>
          <p:cNvSpPr>
            <a:spLocks noGrp="1"/>
          </p:cNvSpPr>
          <p:nvPr>
            <p:ph type="ctrTitle" hasCustomPrompt="1"/>
          </p:nvPr>
        </p:nvSpPr>
        <p:spPr>
          <a:xfrm>
            <a:off x="2319338" y="1376138"/>
            <a:ext cx="7553324" cy="619124"/>
          </a:xfrm>
          <a:prstGeom prst="rect">
            <a:avLst/>
          </a:prstGeom>
        </p:spPr>
        <p:txBody>
          <a:bodyPr lIns="0" tIns="0" rIns="0" bIns="0" anchor="t" anchorCtr="0">
            <a:normAutofit/>
          </a:bodyPr>
          <a:lstStyle>
            <a:lvl1pPr algn="ctr">
              <a:lnSpc>
                <a:spcPts val="2700"/>
              </a:lnSpc>
              <a:defRPr sz="2400" b="1">
                <a:solidFill>
                  <a:schemeClr val="accent1"/>
                </a:solidFill>
              </a:defRPr>
            </a:lvl1pPr>
          </a:lstStyle>
          <a:p>
            <a:r>
              <a:rPr lang="es-ES" dirty="0"/>
              <a:t>Título o</a:t>
            </a:r>
            <a:br>
              <a:rPr lang="es-ES" dirty="0"/>
            </a:br>
            <a:r>
              <a:rPr lang="es-ES" dirty="0"/>
              <a:t>Enunciado</a:t>
            </a:r>
            <a:endParaRPr lang="es-CL" dirty="0"/>
          </a:p>
        </p:txBody>
      </p:sp>
      <p:sp>
        <p:nvSpPr>
          <p:cNvPr id="5" name="Marcador de texto 4">
            <a:extLst>
              <a:ext uri="{FF2B5EF4-FFF2-40B4-BE49-F238E27FC236}">
                <a16:creationId xmlns:a16="http://schemas.microsoft.com/office/drawing/2014/main" id="{860B473D-A6CC-4DA4-9939-45893495D92A}"/>
              </a:ext>
            </a:extLst>
          </p:cNvPr>
          <p:cNvSpPr>
            <a:spLocks noGrp="1"/>
          </p:cNvSpPr>
          <p:nvPr>
            <p:ph type="body" sz="quarter" idx="11" hasCustomPrompt="1"/>
          </p:nvPr>
        </p:nvSpPr>
        <p:spPr>
          <a:xfrm>
            <a:off x="695326" y="2387148"/>
            <a:ext cx="1041852" cy="1041852"/>
          </a:xfrm>
          <a:prstGeom prst="rect">
            <a:avLst/>
          </a:prstGeom>
          <a:solidFill>
            <a:schemeClr val="accent1"/>
          </a:solidFill>
        </p:spPr>
        <p:txBody>
          <a:bodyPr anchor="ctr" anchorCtr="0"/>
          <a:lstStyle>
            <a:lvl1pPr marL="0" indent="0" algn="ctr">
              <a:buNone/>
              <a:defRPr sz="3600" b="1">
                <a:solidFill>
                  <a:schemeClr val="bg1"/>
                </a:solidFill>
              </a:defRPr>
            </a:lvl1pPr>
          </a:lstStyle>
          <a:p>
            <a:pPr lvl="0"/>
            <a:r>
              <a:rPr lang="es-ES" dirty="0"/>
              <a:t>01</a:t>
            </a:r>
            <a:endParaRPr lang="es-CL" dirty="0"/>
          </a:p>
        </p:txBody>
      </p:sp>
      <p:sp>
        <p:nvSpPr>
          <p:cNvPr id="11" name="Marcador de texto 10">
            <a:extLst>
              <a:ext uri="{FF2B5EF4-FFF2-40B4-BE49-F238E27FC236}">
                <a16:creationId xmlns:a16="http://schemas.microsoft.com/office/drawing/2014/main" id="{148BF0F4-6697-4145-88DC-B6C5B906A0FD}"/>
              </a:ext>
            </a:extLst>
          </p:cNvPr>
          <p:cNvSpPr>
            <a:spLocks noGrp="1"/>
          </p:cNvSpPr>
          <p:nvPr>
            <p:ph type="body" sz="quarter" idx="12" hasCustomPrompt="1"/>
          </p:nvPr>
        </p:nvSpPr>
        <p:spPr>
          <a:xfrm>
            <a:off x="1737178" y="2387148"/>
            <a:ext cx="4215947" cy="1041852"/>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
        <p:nvSpPr>
          <p:cNvPr id="10" name="Marcador de texto 4">
            <a:extLst>
              <a:ext uri="{FF2B5EF4-FFF2-40B4-BE49-F238E27FC236}">
                <a16:creationId xmlns:a16="http://schemas.microsoft.com/office/drawing/2014/main" id="{F1776350-B538-4CE4-B8AA-A3DBFF53F44A}"/>
              </a:ext>
            </a:extLst>
          </p:cNvPr>
          <p:cNvSpPr>
            <a:spLocks noGrp="1"/>
          </p:cNvSpPr>
          <p:nvPr>
            <p:ph type="body" sz="quarter" idx="13" hasCustomPrompt="1"/>
          </p:nvPr>
        </p:nvSpPr>
        <p:spPr>
          <a:xfrm>
            <a:off x="6238877" y="2387148"/>
            <a:ext cx="1041852" cy="1041852"/>
          </a:xfrm>
          <a:prstGeom prst="rect">
            <a:avLst/>
          </a:prstGeom>
          <a:solidFill>
            <a:schemeClr val="accent4"/>
          </a:solidFill>
        </p:spPr>
        <p:txBody>
          <a:bodyPr anchor="ctr" anchorCtr="0"/>
          <a:lstStyle>
            <a:lvl1pPr marL="0" indent="0" algn="ctr">
              <a:buNone/>
              <a:defRPr sz="3600" b="1">
                <a:solidFill>
                  <a:schemeClr val="bg1"/>
                </a:solidFill>
              </a:defRPr>
            </a:lvl1pPr>
          </a:lstStyle>
          <a:p>
            <a:pPr lvl="0"/>
            <a:r>
              <a:rPr lang="es-ES" dirty="0"/>
              <a:t>04</a:t>
            </a:r>
            <a:endParaRPr lang="es-CL" dirty="0"/>
          </a:p>
        </p:txBody>
      </p:sp>
      <p:sp>
        <p:nvSpPr>
          <p:cNvPr id="12" name="Marcador de texto 10">
            <a:extLst>
              <a:ext uri="{FF2B5EF4-FFF2-40B4-BE49-F238E27FC236}">
                <a16:creationId xmlns:a16="http://schemas.microsoft.com/office/drawing/2014/main" id="{0AC0688C-69D2-4447-A387-06DDA0D1CBD3}"/>
              </a:ext>
            </a:extLst>
          </p:cNvPr>
          <p:cNvSpPr>
            <a:spLocks noGrp="1"/>
          </p:cNvSpPr>
          <p:nvPr>
            <p:ph type="body" sz="quarter" idx="14" hasCustomPrompt="1"/>
          </p:nvPr>
        </p:nvSpPr>
        <p:spPr>
          <a:xfrm>
            <a:off x="7280729" y="2387148"/>
            <a:ext cx="4215947" cy="1041852"/>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
        <p:nvSpPr>
          <p:cNvPr id="13" name="Marcador de texto 4">
            <a:extLst>
              <a:ext uri="{FF2B5EF4-FFF2-40B4-BE49-F238E27FC236}">
                <a16:creationId xmlns:a16="http://schemas.microsoft.com/office/drawing/2014/main" id="{C74A3EF2-2920-455A-B2BB-72D3C57EB5A1}"/>
              </a:ext>
            </a:extLst>
          </p:cNvPr>
          <p:cNvSpPr>
            <a:spLocks noGrp="1"/>
          </p:cNvSpPr>
          <p:nvPr>
            <p:ph type="body" sz="quarter" idx="15" hasCustomPrompt="1"/>
          </p:nvPr>
        </p:nvSpPr>
        <p:spPr>
          <a:xfrm>
            <a:off x="695325" y="4800148"/>
            <a:ext cx="1041852" cy="1041852"/>
          </a:xfrm>
          <a:prstGeom prst="rect">
            <a:avLst/>
          </a:prstGeom>
          <a:solidFill>
            <a:schemeClr val="accent3"/>
          </a:solidFill>
        </p:spPr>
        <p:txBody>
          <a:bodyPr anchor="ctr" anchorCtr="0"/>
          <a:lstStyle>
            <a:lvl1pPr marL="0" indent="0" algn="ctr">
              <a:buNone/>
              <a:defRPr sz="3600" b="1">
                <a:solidFill>
                  <a:schemeClr val="bg1"/>
                </a:solidFill>
              </a:defRPr>
            </a:lvl1pPr>
          </a:lstStyle>
          <a:p>
            <a:pPr lvl="0"/>
            <a:r>
              <a:rPr lang="es-ES" dirty="0"/>
              <a:t>03</a:t>
            </a:r>
            <a:endParaRPr lang="es-CL" dirty="0"/>
          </a:p>
        </p:txBody>
      </p:sp>
      <p:sp>
        <p:nvSpPr>
          <p:cNvPr id="14" name="Marcador de texto 10">
            <a:extLst>
              <a:ext uri="{FF2B5EF4-FFF2-40B4-BE49-F238E27FC236}">
                <a16:creationId xmlns:a16="http://schemas.microsoft.com/office/drawing/2014/main" id="{67A9CFD9-4A2C-4892-B2FF-482625AA2EA9}"/>
              </a:ext>
            </a:extLst>
          </p:cNvPr>
          <p:cNvSpPr>
            <a:spLocks noGrp="1"/>
          </p:cNvSpPr>
          <p:nvPr>
            <p:ph type="body" sz="quarter" idx="16" hasCustomPrompt="1"/>
          </p:nvPr>
        </p:nvSpPr>
        <p:spPr>
          <a:xfrm>
            <a:off x="1737177" y="4800148"/>
            <a:ext cx="4215947" cy="1041852"/>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
        <p:nvSpPr>
          <p:cNvPr id="15" name="Marcador de texto 4">
            <a:extLst>
              <a:ext uri="{FF2B5EF4-FFF2-40B4-BE49-F238E27FC236}">
                <a16:creationId xmlns:a16="http://schemas.microsoft.com/office/drawing/2014/main" id="{4A54F3CB-38F6-4C1A-BB99-0C89E15A1119}"/>
              </a:ext>
            </a:extLst>
          </p:cNvPr>
          <p:cNvSpPr>
            <a:spLocks noGrp="1"/>
          </p:cNvSpPr>
          <p:nvPr>
            <p:ph type="body" sz="quarter" idx="17" hasCustomPrompt="1"/>
          </p:nvPr>
        </p:nvSpPr>
        <p:spPr>
          <a:xfrm>
            <a:off x="6238876" y="4800148"/>
            <a:ext cx="1041852" cy="1041852"/>
          </a:xfrm>
          <a:prstGeom prst="rect">
            <a:avLst/>
          </a:prstGeom>
          <a:solidFill>
            <a:schemeClr val="accent6"/>
          </a:solidFill>
        </p:spPr>
        <p:txBody>
          <a:bodyPr anchor="ctr" anchorCtr="0"/>
          <a:lstStyle>
            <a:lvl1pPr marL="0" indent="0" algn="ctr">
              <a:buNone/>
              <a:defRPr sz="3600" b="1">
                <a:solidFill>
                  <a:schemeClr val="bg1"/>
                </a:solidFill>
              </a:defRPr>
            </a:lvl1pPr>
          </a:lstStyle>
          <a:p>
            <a:pPr lvl="0"/>
            <a:r>
              <a:rPr lang="es-ES" dirty="0"/>
              <a:t>06</a:t>
            </a:r>
            <a:endParaRPr lang="es-CL" dirty="0"/>
          </a:p>
        </p:txBody>
      </p:sp>
      <p:sp>
        <p:nvSpPr>
          <p:cNvPr id="20" name="Marcador de texto 10">
            <a:extLst>
              <a:ext uri="{FF2B5EF4-FFF2-40B4-BE49-F238E27FC236}">
                <a16:creationId xmlns:a16="http://schemas.microsoft.com/office/drawing/2014/main" id="{E91A372C-E261-46BC-BFA1-C0F3E100D9FD}"/>
              </a:ext>
            </a:extLst>
          </p:cNvPr>
          <p:cNvSpPr>
            <a:spLocks noGrp="1"/>
          </p:cNvSpPr>
          <p:nvPr>
            <p:ph type="body" sz="quarter" idx="18" hasCustomPrompt="1"/>
          </p:nvPr>
        </p:nvSpPr>
        <p:spPr>
          <a:xfrm>
            <a:off x="7280728" y="4800148"/>
            <a:ext cx="4215947" cy="1041852"/>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
        <p:nvSpPr>
          <p:cNvPr id="21" name="Marcador de texto 4">
            <a:extLst>
              <a:ext uri="{FF2B5EF4-FFF2-40B4-BE49-F238E27FC236}">
                <a16:creationId xmlns:a16="http://schemas.microsoft.com/office/drawing/2014/main" id="{AAF8E3EF-9D2E-4C30-8DEF-9668964E29E8}"/>
              </a:ext>
            </a:extLst>
          </p:cNvPr>
          <p:cNvSpPr>
            <a:spLocks noGrp="1"/>
          </p:cNvSpPr>
          <p:nvPr>
            <p:ph type="body" sz="quarter" idx="19" hasCustomPrompt="1"/>
          </p:nvPr>
        </p:nvSpPr>
        <p:spPr>
          <a:xfrm>
            <a:off x="695325" y="3593648"/>
            <a:ext cx="1041852" cy="1041852"/>
          </a:xfrm>
          <a:prstGeom prst="rect">
            <a:avLst/>
          </a:prstGeom>
          <a:solidFill>
            <a:schemeClr val="accent2"/>
          </a:solidFill>
        </p:spPr>
        <p:txBody>
          <a:bodyPr anchor="ctr" anchorCtr="0"/>
          <a:lstStyle>
            <a:lvl1pPr marL="0" indent="0" algn="ctr">
              <a:buNone/>
              <a:defRPr sz="3600" b="1">
                <a:solidFill>
                  <a:schemeClr val="bg1"/>
                </a:solidFill>
              </a:defRPr>
            </a:lvl1pPr>
          </a:lstStyle>
          <a:p>
            <a:pPr lvl="0"/>
            <a:r>
              <a:rPr lang="es-ES" dirty="0"/>
              <a:t>02</a:t>
            </a:r>
            <a:endParaRPr lang="es-CL" dirty="0"/>
          </a:p>
        </p:txBody>
      </p:sp>
      <p:sp>
        <p:nvSpPr>
          <p:cNvPr id="22" name="Marcador de texto 10">
            <a:extLst>
              <a:ext uri="{FF2B5EF4-FFF2-40B4-BE49-F238E27FC236}">
                <a16:creationId xmlns:a16="http://schemas.microsoft.com/office/drawing/2014/main" id="{4DB0AA4F-28AB-4D18-9878-E7A94933C91A}"/>
              </a:ext>
            </a:extLst>
          </p:cNvPr>
          <p:cNvSpPr>
            <a:spLocks noGrp="1"/>
          </p:cNvSpPr>
          <p:nvPr>
            <p:ph type="body" sz="quarter" idx="20" hasCustomPrompt="1"/>
          </p:nvPr>
        </p:nvSpPr>
        <p:spPr>
          <a:xfrm>
            <a:off x="1737177" y="3593648"/>
            <a:ext cx="4215947" cy="1041852"/>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
        <p:nvSpPr>
          <p:cNvPr id="23" name="Marcador de texto 4">
            <a:extLst>
              <a:ext uri="{FF2B5EF4-FFF2-40B4-BE49-F238E27FC236}">
                <a16:creationId xmlns:a16="http://schemas.microsoft.com/office/drawing/2014/main" id="{2A35C372-5FA0-4538-943F-B155A08B44C2}"/>
              </a:ext>
            </a:extLst>
          </p:cNvPr>
          <p:cNvSpPr>
            <a:spLocks noGrp="1"/>
          </p:cNvSpPr>
          <p:nvPr>
            <p:ph type="body" sz="quarter" idx="21" hasCustomPrompt="1"/>
          </p:nvPr>
        </p:nvSpPr>
        <p:spPr>
          <a:xfrm>
            <a:off x="6238876" y="3593648"/>
            <a:ext cx="1041852" cy="1041852"/>
          </a:xfrm>
          <a:prstGeom prst="rect">
            <a:avLst/>
          </a:prstGeom>
          <a:solidFill>
            <a:schemeClr val="accent5"/>
          </a:solidFill>
        </p:spPr>
        <p:txBody>
          <a:bodyPr anchor="ctr" anchorCtr="0"/>
          <a:lstStyle>
            <a:lvl1pPr marL="0" indent="0" algn="ctr">
              <a:buNone/>
              <a:defRPr sz="3600" b="1">
                <a:solidFill>
                  <a:schemeClr val="bg1"/>
                </a:solidFill>
              </a:defRPr>
            </a:lvl1pPr>
          </a:lstStyle>
          <a:p>
            <a:pPr lvl="0"/>
            <a:r>
              <a:rPr lang="es-ES" dirty="0"/>
              <a:t>05</a:t>
            </a:r>
            <a:endParaRPr lang="es-CL" dirty="0"/>
          </a:p>
        </p:txBody>
      </p:sp>
      <p:sp>
        <p:nvSpPr>
          <p:cNvPr id="24" name="Marcador de texto 10">
            <a:extLst>
              <a:ext uri="{FF2B5EF4-FFF2-40B4-BE49-F238E27FC236}">
                <a16:creationId xmlns:a16="http://schemas.microsoft.com/office/drawing/2014/main" id="{966D61FD-EF43-4F6C-B395-3E7ADD61DAF1}"/>
              </a:ext>
            </a:extLst>
          </p:cNvPr>
          <p:cNvSpPr>
            <a:spLocks noGrp="1"/>
          </p:cNvSpPr>
          <p:nvPr>
            <p:ph type="body" sz="quarter" idx="22" hasCustomPrompt="1"/>
          </p:nvPr>
        </p:nvSpPr>
        <p:spPr>
          <a:xfrm>
            <a:off x="7280728" y="3593648"/>
            <a:ext cx="4215947" cy="1041852"/>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Tree>
    <p:extLst>
      <p:ext uri="{BB962C8B-B14F-4D97-AF65-F5344CB8AC3E}">
        <p14:creationId xmlns:p14="http://schemas.microsoft.com/office/powerpoint/2010/main" val="761940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plicación con iconos">
    <p:spTree>
      <p:nvGrpSpPr>
        <p:cNvPr id="1" name=""/>
        <p:cNvGrpSpPr/>
        <p:nvPr/>
      </p:nvGrpSpPr>
      <p:grpSpPr>
        <a:xfrm>
          <a:off x="0" y="0"/>
          <a:ext cx="0" cy="0"/>
          <a:chOff x="0" y="0"/>
          <a:chExt cx="0" cy="0"/>
        </a:xfrm>
      </p:grpSpPr>
      <p:sp>
        <p:nvSpPr>
          <p:cNvPr id="17" name="Título 1">
            <a:extLst>
              <a:ext uri="{FF2B5EF4-FFF2-40B4-BE49-F238E27FC236}">
                <a16:creationId xmlns:a16="http://schemas.microsoft.com/office/drawing/2014/main" id="{92AC821A-C21A-4DCE-A615-860412C30894}"/>
              </a:ext>
            </a:extLst>
          </p:cNvPr>
          <p:cNvSpPr>
            <a:spLocks noGrp="1"/>
          </p:cNvSpPr>
          <p:nvPr>
            <p:ph type="ctrTitle" hasCustomPrompt="1"/>
          </p:nvPr>
        </p:nvSpPr>
        <p:spPr>
          <a:xfrm>
            <a:off x="2319338" y="1376138"/>
            <a:ext cx="7553324" cy="619124"/>
          </a:xfrm>
          <a:prstGeom prst="rect">
            <a:avLst/>
          </a:prstGeom>
        </p:spPr>
        <p:txBody>
          <a:bodyPr lIns="0" tIns="0" rIns="0" bIns="0" anchor="t" anchorCtr="0">
            <a:normAutofit/>
          </a:bodyPr>
          <a:lstStyle>
            <a:lvl1pPr algn="ctr">
              <a:lnSpc>
                <a:spcPts val="2700"/>
              </a:lnSpc>
              <a:defRPr sz="2400" b="1">
                <a:solidFill>
                  <a:schemeClr val="accent1"/>
                </a:solidFill>
              </a:defRPr>
            </a:lvl1pPr>
          </a:lstStyle>
          <a:p>
            <a:r>
              <a:rPr lang="es-ES" dirty="0"/>
              <a:t>Título o</a:t>
            </a:r>
            <a:br>
              <a:rPr lang="es-ES" dirty="0"/>
            </a:br>
            <a:r>
              <a:rPr lang="es-ES" dirty="0"/>
              <a:t>Enunciado</a:t>
            </a:r>
            <a:endParaRPr lang="es-CL" dirty="0"/>
          </a:p>
        </p:txBody>
      </p:sp>
    </p:spTree>
    <p:extLst>
      <p:ext uri="{BB962C8B-B14F-4D97-AF65-F5344CB8AC3E}">
        <p14:creationId xmlns:p14="http://schemas.microsoft.com/office/powerpoint/2010/main" val="879510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orta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Imagen 7" descr="Interfaz de usuario gráfica, Sitio web&#10;&#10;Descripción generada automáticamente">
            <a:extLst>
              <a:ext uri="{FF2B5EF4-FFF2-40B4-BE49-F238E27FC236}">
                <a16:creationId xmlns:a16="http://schemas.microsoft.com/office/drawing/2014/main" id="{C2E5A26A-E128-4DD0-AA3A-5D7EF581D0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9" name="Rectángulo 8">
            <a:extLst>
              <a:ext uri="{FF2B5EF4-FFF2-40B4-BE49-F238E27FC236}">
                <a16:creationId xmlns:a16="http://schemas.microsoft.com/office/drawing/2014/main" id="{E478C760-F52D-44F2-AB0B-03BE48039AAC}"/>
              </a:ext>
            </a:extLst>
          </p:cNvPr>
          <p:cNvSpPr/>
          <p:nvPr userDrawn="1"/>
        </p:nvSpPr>
        <p:spPr>
          <a:xfrm>
            <a:off x="279918" y="1950098"/>
            <a:ext cx="4767943" cy="3405673"/>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a:p>
        </p:txBody>
      </p:sp>
      <p:sp>
        <p:nvSpPr>
          <p:cNvPr id="10" name="Rectángulo 9">
            <a:extLst>
              <a:ext uri="{FF2B5EF4-FFF2-40B4-BE49-F238E27FC236}">
                <a16:creationId xmlns:a16="http://schemas.microsoft.com/office/drawing/2014/main" id="{7B3B9DC4-D0A9-42DC-8F4D-78FD8D220A94}"/>
              </a:ext>
            </a:extLst>
          </p:cNvPr>
          <p:cNvSpPr/>
          <p:nvPr userDrawn="1"/>
        </p:nvSpPr>
        <p:spPr>
          <a:xfrm>
            <a:off x="279918" y="1950097"/>
            <a:ext cx="144000" cy="3405673"/>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3319625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Imagen 7" descr="Interfaz de usuario gráfica, Texto&#10;&#10;Descripción generada automáticamente con confianza media">
            <a:extLst>
              <a:ext uri="{FF2B5EF4-FFF2-40B4-BE49-F238E27FC236}">
                <a16:creationId xmlns:a16="http://schemas.microsoft.com/office/drawing/2014/main" id="{6AD0B9F3-4697-4347-92BE-0FB009626992}"/>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9" name="CuadroTexto 8">
            <a:extLst>
              <a:ext uri="{FF2B5EF4-FFF2-40B4-BE49-F238E27FC236}">
                <a16:creationId xmlns:a16="http://schemas.microsoft.com/office/drawing/2014/main" id="{5B85F780-4714-4CE5-8632-81CB879785C0}"/>
              </a:ext>
            </a:extLst>
          </p:cNvPr>
          <p:cNvSpPr txBox="1"/>
          <p:nvPr userDrawn="1"/>
        </p:nvSpPr>
        <p:spPr>
          <a:xfrm>
            <a:off x="723900" y="6362700"/>
            <a:ext cx="2002047" cy="239937"/>
          </a:xfrm>
          <a:prstGeom prst="rect">
            <a:avLst/>
          </a:prstGeom>
          <a:noFill/>
        </p:spPr>
        <p:txBody>
          <a:bodyPr wrap="square" lIns="0" tIns="0" rIns="0" bIns="0" rtlCol="0">
            <a:spAutoFit/>
          </a:bodyPr>
          <a:lstStyle/>
          <a:p>
            <a:pPr algn="l">
              <a:lnSpc>
                <a:spcPts val="2200"/>
              </a:lnSpc>
            </a:pPr>
            <a:r>
              <a:rPr lang="es-ES" sz="1000" b="0" dirty="0">
                <a:solidFill>
                  <a:schemeClr val="accent1"/>
                </a:solidFill>
              </a:rPr>
              <a:t>Profesor: </a:t>
            </a:r>
            <a:r>
              <a:rPr lang="es-ES" sz="1000" b="1" dirty="0">
                <a:solidFill>
                  <a:schemeClr val="accent3"/>
                </a:solidFill>
              </a:rPr>
              <a:t>Joshua Kunst Fuentes</a:t>
            </a:r>
            <a:endParaRPr lang="es-CL" sz="1000" b="1" dirty="0">
              <a:solidFill>
                <a:schemeClr val="accent3"/>
              </a:solidFill>
            </a:endParaRPr>
          </a:p>
        </p:txBody>
      </p:sp>
    </p:spTree>
    <p:extLst>
      <p:ext uri="{BB962C8B-B14F-4D97-AF65-F5344CB8AC3E}">
        <p14:creationId xmlns:p14="http://schemas.microsoft.com/office/powerpoint/2010/main" val="332628175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50" r:id="rId3"/>
    <p:sldLayoutId id="2147483662" r:id="rId4"/>
    <p:sldLayoutId id="2147483663" r:id="rId5"/>
    <p:sldLayoutId id="2147483664" r:id="rId6"/>
    <p:sldLayoutId id="2147483665" r:id="rId7"/>
    <p:sldLayoutId id="2147483666" r:id="rId8"/>
    <p:sldLayoutId id="2147483649" r:id="rId9"/>
    <p:sldLayoutId id="2147483668" r:id="rId10"/>
    <p:sldLayoutId id="21474836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80" userDrawn="1">
          <p15:clr>
            <a:srgbClr val="F26B43"/>
          </p15:clr>
        </p15:guide>
        <p15:guide id="2" pos="43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10.xml"/><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plotnine.readthedocs.io/en/stable/" TargetMode="External"/><Relationship Id="rId7" Type="http://schemas.openxmlformats.org/officeDocument/2006/relationships/image" Target="../media/image23.png"/><Relationship Id="rId2" Type="http://schemas.openxmlformats.org/officeDocument/2006/relationships/hyperlink" Target="https://altair-viz.github.io/index.html" TargetMode="External"/><Relationship Id="rId1" Type="http://schemas.openxmlformats.org/officeDocument/2006/relationships/slideLayout" Target="../slideLayouts/slideLayout1.xml"/><Relationship Id="rId6" Type="http://schemas.openxmlformats.org/officeDocument/2006/relationships/hyperlink" Target="https://ggplot2.tidyverse.org/" TargetMode="External"/><Relationship Id="rId5" Type="http://schemas.openxmlformats.org/officeDocument/2006/relationships/hyperlink" Target="https://vega.github.io/vega-lite/" TargetMode="External"/><Relationship Id="rId4" Type="http://schemas.openxmlformats.org/officeDocument/2006/relationships/hyperlink" Target="https://vega.github.io/vega/"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670DC6B-0092-40C3-B942-2C8226514B08}"/>
              </a:ext>
            </a:extLst>
          </p:cNvPr>
          <p:cNvSpPr txBox="1"/>
          <p:nvPr/>
        </p:nvSpPr>
        <p:spPr>
          <a:xfrm>
            <a:off x="625149" y="2263802"/>
            <a:ext cx="4077477" cy="872034"/>
          </a:xfrm>
          <a:prstGeom prst="rect">
            <a:avLst/>
          </a:prstGeom>
          <a:noFill/>
        </p:spPr>
        <p:txBody>
          <a:bodyPr wrap="square" lIns="0" tIns="0" rIns="0" bIns="0" rtlCol="0">
            <a:spAutoFit/>
          </a:bodyPr>
          <a:lstStyle/>
          <a:p>
            <a:pPr>
              <a:lnSpc>
                <a:spcPts val="3400"/>
              </a:lnSpc>
            </a:pPr>
            <a:r>
              <a:rPr lang="es-ES" sz="3000" b="1" dirty="0">
                <a:solidFill>
                  <a:schemeClr val="bg1"/>
                </a:solidFill>
              </a:rPr>
              <a:t>Visualización de Datos Aplicada</a:t>
            </a:r>
            <a:endParaRPr lang="es-CL" sz="3000" b="1" dirty="0">
              <a:solidFill>
                <a:schemeClr val="bg1"/>
              </a:solidFill>
            </a:endParaRPr>
          </a:p>
        </p:txBody>
      </p:sp>
      <p:sp>
        <p:nvSpPr>
          <p:cNvPr id="5" name="CuadroTexto 4">
            <a:extLst>
              <a:ext uri="{FF2B5EF4-FFF2-40B4-BE49-F238E27FC236}">
                <a16:creationId xmlns:a16="http://schemas.microsoft.com/office/drawing/2014/main" id="{EFFBAEA3-7AC8-461E-89D8-C0A9EEBFD6FF}"/>
              </a:ext>
            </a:extLst>
          </p:cNvPr>
          <p:cNvSpPr txBox="1"/>
          <p:nvPr/>
        </p:nvSpPr>
        <p:spPr>
          <a:xfrm>
            <a:off x="625149" y="3239081"/>
            <a:ext cx="4077477" cy="589905"/>
          </a:xfrm>
          <a:prstGeom prst="rect">
            <a:avLst/>
          </a:prstGeom>
          <a:noFill/>
        </p:spPr>
        <p:txBody>
          <a:bodyPr wrap="square" lIns="0" tIns="0" rIns="0" bIns="0" rtlCol="0">
            <a:spAutoFit/>
          </a:bodyPr>
          <a:lstStyle/>
          <a:p>
            <a:pPr>
              <a:lnSpc>
                <a:spcPts val="2300"/>
              </a:lnSpc>
            </a:pPr>
            <a:r>
              <a:rPr lang="pt-BR" sz="2000" b="1" dirty="0" err="1">
                <a:solidFill>
                  <a:schemeClr val="accent1">
                    <a:lumMod val="20000"/>
                    <a:lumOff val="80000"/>
                  </a:schemeClr>
                </a:solidFill>
              </a:rPr>
              <a:t>Clase</a:t>
            </a:r>
            <a:r>
              <a:rPr lang="pt-BR" sz="2000" b="1" dirty="0">
                <a:solidFill>
                  <a:schemeClr val="accent1">
                    <a:lumMod val="20000"/>
                    <a:lumOff val="80000"/>
                  </a:schemeClr>
                </a:solidFill>
              </a:rPr>
              <a:t> 3</a:t>
            </a:r>
          </a:p>
          <a:p>
            <a:pPr>
              <a:lnSpc>
                <a:spcPts val="2300"/>
              </a:lnSpc>
            </a:pPr>
            <a:r>
              <a:rPr lang="pt-BR" sz="2000" b="1" dirty="0" err="1">
                <a:solidFill>
                  <a:schemeClr val="accent1">
                    <a:lumMod val="20000"/>
                    <a:lumOff val="80000"/>
                  </a:schemeClr>
                </a:solidFill>
              </a:rPr>
              <a:t>How</a:t>
            </a:r>
            <a:r>
              <a:rPr lang="pt-BR" sz="2000" b="1" dirty="0">
                <a:solidFill>
                  <a:schemeClr val="accent1">
                    <a:lumMod val="20000"/>
                    <a:lumOff val="80000"/>
                  </a:schemeClr>
                </a:solidFill>
              </a:rPr>
              <a:t>: Marcas y </a:t>
            </a:r>
            <a:r>
              <a:rPr lang="pt-BR" sz="2000" b="1" dirty="0" err="1">
                <a:solidFill>
                  <a:schemeClr val="accent1">
                    <a:lumMod val="20000"/>
                    <a:lumOff val="80000"/>
                  </a:schemeClr>
                </a:solidFill>
              </a:rPr>
              <a:t>Señales</a:t>
            </a:r>
            <a:r>
              <a:rPr lang="pt-BR" sz="2000" b="1" dirty="0">
                <a:solidFill>
                  <a:schemeClr val="accent1">
                    <a:lumMod val="20000"/>
                    <a:lumOff val="80000"/>
                  </a:schemeClr>
                </a:solidFill>
              </a:rPr>
              <a:t>/GG</a:t>
            </a:r>
            <a:endParaRPr lang="es-CL" sz="2000" b="1" dirty="0">
              <a:solidFill>
                <a:schemeClr val="accent1">
                  <a:lumMod val="20000"/>
                  <a:lumOff val="80000"/>
                </a:schemeClr>
              </a:solidFill>
            </a:endParaRPr>
          </a:p>
        </p:txBody>
      </p:sp>
      <p:sp>
        <p:nvSpPr>
          <p:cNvPr id="6" name="CuadroTexto 5">
            <a:extLst>
              <a:ext uri="{FF2B5EF4-FFF2-40B4-BE49-F238E27FC236}">
                <a16:creationId xmlns:a16="http://schemas.microsoft.com/office/drawing/2014/main" id="{604E9D30-A6D4-4FB9-B266-ECB965268E31}"/>
              </a:ext>
            </a:extLst>
          </p:cNvPr>
          <p:cNvSpPr txBox="1"/>
          <p:nvPr/>
        </p:nvSpPr>
        <p:spPr>
          <a:xfrm>
            <a:off x="625149" y="4522136"/>
            <a:ext cx="4077477" cy="564257"/>
          </a:xfrm>
          <a:prstGeom prst="rect">
            <a:avLst/>
          </a:prstGeom>
          <a:noFill/>
        </p:spPr>
        <p:txBody>
          <a:bodyPr wrap="square" lIns="0" tIns="0" rIns="0" bIns="0" rtlCol="0">
            <a:spAutoFit/>
          </a:bodyPr>
          <a:lstStyle/>
          <a:p>
            <a:pPr>
              <a:lnSpc>
                <a:spcPts val="2200"/>
              </a:lnSpc>
            </a:pPr>
            <a:r>
              <a:rPr lang="es-ES" sz="1400" b="0" dirty="0">
                <a:solidFill>
                  <a:schemeClr val="bg1"/>
                </a:solidFill>
              </a:rPr>
              <a:t>Profesor:</a:t>
            </a:r>
            <a:br>
              <a:rPr lang="es-ES" sz="1600" b="1" dirty="0">
                <a:solidFill>
                  <a:schemeClr val="bg1"/>
                </a:solidFill>
              </a:rPr>
            </a:br>
            <a:r>
              <a:rPr lang="es-ES" b="1" dirty="0">
                <a:solidFill>
                  <a:schemeClr val="bg1"/>
                </a:solidFill>
              </a:rPr>
              <a:t>Joshua Kunst Fuentes</a:t>
            </a:r>
            <a:endParaRPr lang="es-CL" b="1" dirty="0">
              <a:solidFill>
                <a:schemeClr val="bg1"/>
              </a:solidFill>
            </a:endParaRPr>
          </a:p>
        </p:txBody>
      </p:sp>
    </p:spTree>
    <p:extLst>
      <p:ext uri="{BB962C8B-B14F-4D97-AF65-F5344CB8AC3E}">
        <p14:creationId xmlns:p14="http://schemas.microsoft.com/office/powerpoint/2010/main" val="25827301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609E002C-62C4-1857-B2FA-AEA03CDE6C43}"/>
              </a:ext>
            </a:extLst>
          </p:cNvPr>
          <p:cNvSpPr txBox="1"/>
          <p:nvPr/>
        </p:nvSpPr>
        <p:spPr>
          <a:xfrm>
            <a:off x="733301" y="596884"/>
            <a:ext cx="6890657" cy="921727"/>
          </a:xfrm>
          <a:prstGeom prst="rect">
            <a:avLst/>
          </a:prstGeom>
          <a:noFill/>
        </p:spPr>
        <p:txBody>
          <a:bodyPr wrap="square" anchor="ctr">
            <a:spAutoFit/>
          </a:bodyPr>
          <a:lstStyle/>
          <a:p>
            <a:pPr>
              <a:lnSpc>
                <a:spcPct val="200000"/>
              </a:lnSpc>
            </a:pPr>
            <a:r>
              <a:rPr lang="es-ES" sz="3200" dirty="0"/>
              <a:t>Marcas y Canales:</a:t>
            </a:r>
            <a:r>
              <a:rPr lang="es-ES" sz="3200" b="1" dirty="0"/>
              <a:t> Canales</a:t>
            </a:r>
            <a:endParaRPr lang="es-ES" sz="3200" b="1" i="1" dirty="0"/>
          </a:p>
        </p:txBody>
      </p:sp>
      <p:sp>
        <p:nvSpPr>
          <p:cNvPr id="4" name="CuadroTexto 3">
            <a:extLst>
              <a:ext uri="{FF2B5EF4-FFF2-40B4-BE49-F238E27FC236}">
                <a16:creationId xmlns:a16="http://schemas.microsoft.com/office/drawing/2014/main" id="{40C27FA0-6EFB-2286-FFF4-048EA3EA1997}"/>
              </a:ext>
            </a:extLst>
          </p:cNvPr>
          <p:cNvSpPr txBox="1"/>
          <p:nvPr/>
        </p:nvSpPr>
        <p:spPr>
          <a:xfrm>
            <a:off x="733301" y="1624610"/>
            <a:ext cx="7365670" cy="4194674"/>
          </a:xfrm>
          <a:prstGeom prst="rect">
            <a:avLst/>
          </a:prstGeom>
          <a:noFill/>
        </p:spPr>
        <p:txBody>
          <a:bodyPr wrap="square">
            <a:spAutoFit/>
          </a:bodyPr>
          <a:lstStyle/>
          <a:p>
            <a:pPr marL="0" lvl="0" indent="0" algn="l" rtl="0">
              <a:lnSpc>
                <a:spcPct val="150000"/>
              </a:lnSpc>
              <a:spcBef>
                <a:spcPts val="0"/>
              </a:spcBef>
              <a:spcAft>
                <a:spcPts val="0"/>
              </a:spcAft>
              <a:buNone/>
            </a:pPr>
            <a:r>
              <a:rPr lang="es-ES" dirty="0"/>
              <a:t>Los </a:t>
            </a:r>
            <a:r>
              <a:rPr lang="es-ES" b="1" dirty="0"/>
              <a:t>canales </a:t>
            </a:r>
            <a:r>
              <a:rPr lang="es-ES" dirty="0"/>
              <a:t>controlan la apariencia de las marcas.</a:t>
            </a:r>
          </a:p>
          <a:p>
            <a:pPr marL="0" lvl="0" indent="0" algn="l" rtl="0">
              <a:lnSpc>
                <a:spcPct val="150000"/>
              </a:lnSpc>
              <a:spcBef>
                <a:spcPts val="0"/>
              </a:spcBef>
              <a:spcAft>
                <a:spcPts val="0"/>
              </a:spcAft>
              <a:buNone/>
            </a:pPr>
            <a:r>
              <a:rPr lang="es-ES" dirty="0"/>
              <a:t>Estos pueden ser combinados.</a:t>
            </a:r>
          </a:p>
          <a:p>
            <a:pPr marL="0" lvl="0" indent="0" algn="l" rtl="0">
              <a:lnSpc>
                <a:spcPct val="150000"/>
              </a:lnSpc>
              <a:spcBef>
                <a:spcPts val="0"/>
              </a:spcBef>
              <a:spcAft>
                <a:spcPts val="0"/>
              </a:spcAft>
              <a:buNone/>
            </a:pPr>
            <a:endParaRPr lang="es-ES" dirty="0"/>
          </a:p>
          <a:p>
            <a:pPr marL="1200150" lvl="2" indent="-285750">
              <a:lnSpc>
                <a:spcPct val="150000"/>
              </a:lnSpc>
              <a:buFont typeface="Arial" panose="020B0604020202020204" pitchFamily="34" charset="0"/>
              <a:buChar char="•"/>
            </a:pPr>
            <a:r>
              <a:rPr lang="es-ES" dirty="0"/>
              <a:t>Posición espacial</a:t>
            </a:r>
            <a:endParaRPr lang="es-ES" sz="1200" dirty="0"/>
          </a:p>
          <a:p>
            <a:pPr marL="1200150" lvl="2" indent="-285750">
              <a:lnSpc>
                <a:spcPct val="150000"/>
              </a:lnSpc>
              <a:buFont typeface="Arial" panose="020B0604020202020204" pitchFamily="34" charset="0"/>
              <a:buChar char="•"/>
            </a:pPr>
            <a:r>
              <a:rPr lang="es-ES" dirty="0"/>
              <a:t>Tamaño</a:t>
            </a:r>
          </a:p>
          <a:p>
            <a:pPr marL="1200150" lvl="2" indent="-285750">
              <a:lnSpc>
                <a:spcPct val="150000"/>
              </a:lnSpc>
              <a:buFont typeface="Arial" panose="020B0604020202020204" pitchFamily="34" charset="0"/>
              <a:buChar char="•"/>
            </a:pPr>
            <a:r>
              <a:rPr lang="es-ES" dirty="0"/>
              <a:t>Color</a:t>
            </a:r>
          </a:p>
          <a:p>
            <a:pPr marL="1200150" lvl="2" indent="-285750">
              <a:lnSpc>
                <a:spcPct val="150000"/>
              </a:lnSpc>
              <a:buFont typeface="Arial" panose="020B0604020202020204" pitchFamily="34" charset="0"/>
              <a:buChar char="•"/>
            </a:pPr>
            <a:r>
              <a:rPr lang="es-ES" dirty="0"/>
              <a:t>Brillo</a:t>
            </a:r>
          </a:p>
          <a:p>
            <a:pPr marL="1200150" lvl="2" indent="-285750">
              <a:lnSpc>
                <a:spcPct val="150000"/>
              </a:lnSpc>
              <a:buFont typeface="Arial" panose="020B0604020202020204" pitchFamily="34" charset="0"/>
              <a:buChar char="•"/>
            </a:pPr>
            <a:r>
              <a:rPr lang="es-ES" dirty="0"/>
              <a:t>Forma</a:t>
            </a:r>
          </a:p>
          <a:p>
            <a:pPr marL="1200150" lvl="2" indent="-285750">
              <a:lnSpc>
                <a:spcPct val="150000"/>
              </a:lnSpc>
              <a:buFont typeface="Arial" panose="020B0604020202020204" pitchFamily="34" charset="0"/>
              <a:buChar char="•"/>
            </a:pPr>
            <a:r>
              <a:rPr lang="es-ES" dirty="0"/>
              <a:t>Textura</a:t>
            </a:r>
          </a:p>
          <a:p>
            <a:pPr marL="1200150" lvl="2" indent="-285750">
              <a:lnSpc>
                <a:spcPct val="150000"/>
              </a:lnSpc>
              <a:buFont typeface="Arial" panose="020B0604020202020204" pitchFamily="34" charset="0"/>
              <a:buChar char="•"/>
            </a:pPr>
            <a:r>
              <a:rPr lang="es-ES" dirty="0"/>
              <a:t>Orientación</a:t>
            </a:r>
          </a:p>
        </p:txBody>
      </p:sp>
      <p:pic>
        <p:nvPicPr>
          <p:cNvPr id="2" name="Imagen 1">
            <a:extLst>
              <a:ext uri="{FF2B5EF4-FFF2-40B4-BE49-F238E27FC236}">
                <a16:creationId xmlns:a16="http://schemas.microsoft.com/office/drawing/2014/main" id="{418C49F9-E4F9-B3A4-7159-CFC9B0E90D12}"/>
              </a:ext>
            </a:extLst>
          </p:cNvPr>
          <p:cNvPicPr>
            <a:picLocks noChangeAspect="1"/>
          </p:cNvPicPr>
          <p:nvPr/>
        </p:nvPicPr>
        <p:blipFill>
          <a:blip r:embed="rId2"/>
          <a:stretch>
            <a:fillRect/>
          </a:stretch>
        </p:blipFill>
        <p:spPr>
          <a:xfrm>
            <a:off x="5407873" y="2232650"/>
            <a:ext cx="5382195" cy="3882638"/>
          </a:xfrm>
          <a:prstGeom prst="rect">
            <a:avLst/>
          </a:prstGeom>
        </p:spPr>
      </p:pic>
    </p:spTree>
    <p:extLst>
      <p:ext uri="{BB962C8B-B14F-4D97-AF65-F5344CB8AC3E}">
        <p14:creationId xmlns:p14="http://schemas.microsoft.com/office/powerpoint/2010/main" val="88611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609E002C-62C4-1857-B2FA-AEA03CDE6C43}"/>
              </a:ext>
            </a:extLst>
          </p:cNvPr>
          <p:cNvSpPr txBox="1"/>
          <p:nvPr/>
        </p:nvSpPr>
        <p:spPr>
          <a:xfrm>
            <a:off x="733301" y="596884"/>
            <a:ext cx="6890657" cy="921727"/>
          </a:xfrm>
          <a:prstGeom prst="rect">
            <a:avLst/>
          </a:prstGeom>
          <a:noFill/>
        </p:spPr>
        <p:txBody>
          <a:bodyPr wrap="square" anchor="ctr">
            <a:spAutoFit/>
          </a:bodyPr>
          <a:lstStyle/>
          <a:p>
            <a:pPr>
              <a:lnSpc>
                <a:spcPct val="200000"/>
              </a:lnSpc>
            </a:pPr>
            <a:r>
              <a:rPr lang="es-ES" sz="3200" dirty="0"/>
              <a:t>Marcas y Canales:</a:t>
            </a:r>
            <a:r>
              <a:rPr lang="es-ES" sz="3200" b="1" dirty="0"/>
              <a:t> Canales</a:t>
            </a:r>
            <a:endParaRPr lang="es-ES" sz="3200" b="1" i="1" dirty="0"/>
          </a:p>
        </p:txBody>
      </p:sp>
      <p:graphicFrame>
        <p:nvGraphicFramePr>
          <p:cNvPr id="3" name="Tabla 2">
            <a:extLst>
              <a:ext uri="{FF2B5EF4-FFF2-40B4-BE49-F238E27FC236}">
                <a16:creationId xmlns:a16="http://schemas.microsoft.com/office/drawing/2014/main" id="{1C045A1B-52B4-C33D-7523-834B5245FBB4}"/>
              </a:ext>
            </a:extLst>
          </p:cNvPr>
          <p:cNvGraphicFramePr>
            <a:graphicFrameLocks noGrp="1"/>
          </p:cNvGraphicFramePr>
          <p:nvPr>
            <p:extLst>
              <p:ext uri="{D42A27DB-BD31-4B8C-83A1-F6EECF244321}">
                <p14:modId xmlns:p14="http://schemas.microsoft.com/office/powerpoint/2010/main" val="4213504821"/>
              </p:ext>
            </p:extLst>
          </p:nvPr>
        </p:nvGraphicFramePr>
        <p:xfrm>
          <a:off x="733301" y="1695324"/>
          <a:ext cx="10999520" cy="4351340"/>
        </p:xfrm>
        <a:graphic>
          <a:graphicData uri="http://schemas.openxmlformats.org/drawingml/2006/table">
            <a:tbl>
              <a:tblPr>
                <a:tableStyleId>{5C22544A-7EE6-4342-B048-85BDC9FD1C3A}</a:tableStyleId>
              </a:tblPr>
              <a:tblGrid>
                <a:gridCol w="2425535">
                  <a:extLst>
                    <a:ext uri="{9D8B030D-6E8A-4147-A177-3AD203B41FA5}">
                      <a16:colId xmlns:a16="http://schemas.microsoft.com/office/drawing/2014/main" val="747556985"/>
                    </a:ext>
                  </a:extLst>
                </a:gridCol>
                <a:gridCol w="8573985">
                  <a:extLst>
                    <a:ext uri="{9D8B030D-6E8A-4147-A177-3AD203B41FA5}">
                      <a16:colId xmlns:a16="http://schemas.microsoft.com/office/drawing/2014/main" val="1361552355"/>
                    </a:ext>
                  </a:extLst>
                </a:gridCol>
              </a:tblGrid>
              <a:tr h="621620">
                <a:tc>
                  <a:txBody>
                    <a:bodyPr/>
                    <a:lstStyle/>
                    <a:p>
                      <a:pPr algn="ctr" fontAlgn="b">
                        <a:buClr>
                          <a:srgbClr val="000000"/>
                        </a:buClr>
                        <a:buSzPts val="1100"/>
                        <a:buFont typeface="Calibri" panose="020F0502020204030204" pitchFamily="34" charset="0"/>
                        <a:buNone/>
                      </a:pPr>
                      <a:r>
                        <a:rPr lang="es-ES" sz="2000" b="0" i="0" u="none" strike="noStrike" dirty="0">
                          <a:solidFill>
                            <a:schemeClr val="bg1"/>
                          </a:solidFill>
                          <a:effectLst/>
                          <a:latin typeface="+mj-lt"/>
                        </a:rPr>
                        <a:t>Posición Espacial</a:t>
                      </a:r>
                      <a:endParaRPr lang="es-CL" sz="2000" b="0" i="0" u="none" strike="noStrike" dirty="0">
                        <a:solidFill>
                          <a:schemeClr val="bg1"/>
                        </a:solidFill>
                        <a:effectLst/>
                        <a:latin typeface="+mj-lt"/>
                      </a:endParaRPr>
                    </a:p>
                  </a:txBody>
                  <a:tcPr marL="9525" marR="9525" marT="9525" marB="0" anchor="ctr">
                    <a:solidFill>
                      <a:srgbClr val="0071DD"/>
                    </a:solidFill>
                  </a:tcPr>
                </a:tc>
                <a:tc>
                  <a:txBody>
                    <a:bodyPr/>
                    <a:lstStyle/>
                    <a:p>
                      <a:pPr lvl="1" algn="l" rtl="0" fontAlgn="ctr"/>
                      <a:r>
                        <a:rPr lang="es-ES" sz="1200" kern="1200" dirty="0">
                          <a:solidFill>
                            <a:schemeClr val="tx1"/>
                          </a:solidFill>
                          <a:latin typeface="+mn-lt"/>
                          <a:ea typeface="+mn-ea"/>
                          <a:cs typeface="+mn-cs"/>
                        </a:rPr>
                        <a:t>Utilizada para codificar valores numéricos en un eje x o y, o para representar coordenadas geográficas en un mapa.</a:t>
                      </a:r>
                    </a:p>
                  </a:txBody>
                  <a:tcPr marL="755" marR="755" marT="755" marB="0" anchor="ctr">
                    <a:solidFill>
                      <a:schemeClr val="bg1">
                        <a:lumMod val="95000"/>
                      </a:schemeClr>
                    </a:solidFill>
                  </a:tcPr>
                </a:tc>
                <a:extLst>
                  <a:ext uri="{0D108BD9-81ED-4DB2-BD59-A6C34878D82A}">
                    <a16:rowId xmlns:a16="http://schemas.microsoft.com/office/drawing/2014/main" val="2276614171"/>
                  </a:ext>
                </a:extLst>
              </a:tr>
              <a:tr h="621620">
                <a:tc>
                  <a:txBody>
                    <a:bodyPr/>
                    <a:lstStyle/>
                    <a:p>
                      <a:pPr algn="ctr" fontAlgn="b">
                        <a:buClr>
                          <a:srgbClr val="000000"/>
                        </a:buClr>
                        <a:buSzPts val="1100"/>
                        <a:buFont typeface="Calibri" panose="020F0502020204030204" pitchFamily="34" charset="0"/>
                        <a:buNone/>
                      </a:pPr>
                      <a:r>
                        <a:rPr lang="es-ES" sz="2000" b="0" i="0" u="none" strike="noStrike" dirty="0">
                          <a:solidFill>
                            <a:schemeClr val="bg1"/>
                          </a:solidFill>
                          <a:effectLst/>
                          <a:latin typeface="+mj-lt"/>
                        </a:rPr>
                        <a:t>Tamaño</a:t>
                      </a:r>
                    </a:p>
                  </a:txBody>
                  <a:tcPr marL="9525" marR="9525" marT="9525" marB="0" anchor="ctr">
                    <a:solidFill>
                      <a:srgbClr val="0071DD"/>
                    </a:solidFill>
                  </a:tcPr>
                </a:tc>
                <a:tc>
                  <a:txBody>
                    <a:bodyPr/>
                    <a:lstStyle/>
                    <a:p>
                      <a:pPr lvl="1" algn="l" rtl="0" fontAlgn="ctr"/>
                      <a:r>
                        <a:rPr lang="es-ES" sz="1200" kern="1200" dirty="0">
                          <a:solidFill>
                            <a:schemeClr val="tx1"/>
                          </a:solidFill>
                          <a:latin typeface="+mn-lt"/>
                          <a:ea typeface="+mn-ea"/>
                          <a:cs typeface="+mn-cs"/>
                        </a:rPr>
                        <a:t>Usado para representar una variable numérica mediante el tamaño de la marca, como el tamaño de los círculos en un diagrama de dispersión.</a:t>
                      </a:r>
                    </a:p>
                  </a:txBody>
                  <a:tcPr marL="755" marR="755" marT="755" marB="0" anchor="ctr">
                    <a:solidFill>
                      <a:schemeClr val="bg1">
                        <a:lumMod val="95000"/>
                      </a:schemeClr>
                    </a:solidFill>
                  </a:tcPr>
                </a:tc>
                <a:extLst>
                  <a:ext uri="{0D108BD9-81ED-4DB2-BD59-A6C34878D82A}">
                    <a16:rowId xmlns:a16="http://schemas.microsoft.com/office/drawing/2014/main" val="3472180922"/>
                  </a:ext>
                </a:extLst>
              </a:tr>
              <a:tr h="621620">
                <a:tc>
                  <a:txBody>
                    <a:bodyPr/>
                    <a:lstStyle/>
                    <a:p>
                      <a:pPr algn="ctr" fontAlgn="b">
                        <a:buClr>
                          <a:srgbClr val="000000"/>
                        </a:buClr>
                        <a:buSzPts val="1100"/>
                        <a:buFont typeface="Calibri" panose="020F0502020204030204" pitchFamily="34" charset="0"/>
                        <a:buNone/>
                      </a:pPr>
                      <a:r>
                        <a:rPr lang="es-ES" sz="2000" b="0" i="0" u="none" strike="noStrike" dirty="0">
                          <a:solidFill>
                            <a:schemeClr val="bg1"/>
                          </a:solidFill>
                          <a:effectLst/>
                          <a:latin typeface="+mj-lt"/>
                        </a:rPr>
                        <a:t>Color</a:t>
                      </a:r>
                      <a:endParaRPr lang="es-CL" sz="2000" b="0" i="0" u="none" strike="noStrike" dirty="0">
                        <a:solidFill>
                          <a:schemeClr val="bg1"/>
                        </a:solidFill>
                        <a:effectLst/>
                        <a:latin typeface="+mj-lt"/>
                      </a:endParaRPr>
                    </a:p>
                  </a:txBody>
                  <a:tcPr marL="9525" marR="9525" marT="9525" marB="0" anchor="ctr">
                    <a:solidFill>
                      <a:srgbClr val="0071DD"/>
                    </a:solidFill>
                  </a:tcPr>
                </a:tc>
                <a:tc>
                  <a:txBody>
                    <a:bodyPr/>
                    <a:lstStyle/>
                    <a:p>
                      <a:pPr lvl="1" algn="l" rtl="0" fontAlgn="ctr"/>
                      <a:r>
                        <a:rPr lang="es-ES" sz="1200" kern="1200" dirty="0">
                          <a:solidFill>
                            <a:schemeClr val="tx1"/>
                          </a:solidFill>
                          <a:latin typeface="+mn-lt"/>
                          <a:ea typeface="+mn-ea"/>
                          <a:cs typeface="+mn-cs"/>
                        </a:rPr>
                        <a:t>Utilizado para codificar información categórica o numérica mediante la variación de colores, como la asignación de colores diferentes a diferentes categorías.</a:t>
                      </a:r>
                    </a:p>
                  </a:txBody>
                  <a:tcPr marL="755" marR="755" marT="755" marB="0" anchor="ctr">
                    <a:solidFill>
                      <a:schemeClr val="bg1">
                        <a:lumMod val="95000"/>
                      </a:schemeClr>
                    </a:solidFill>
                  </a:tcPr>
                </a:tc>
                <a:extLst>
                  <a:ext uri="{0D108BD9-81ED-4DB2-BD59-A6C34878D82A}">
                    <a16:rowId xmlns:a16="http://schemas.microsoft.com/office/drawing/2014/main" val="833576738"/>
                  </a:ext>
                </a:extLst>
              </a:tr>
              <a:tr h="621620">
                <a:tc>
                  <a:txBody>
                    <a:bodyPr/>
                    <a:lstStyle/>
                    <a:p>
                      <a:pPr algn="ctr" fontAlgn="b">
                        <a:buClr>
                          <a:srgbClr val="000000"/>
                        </a:buClr>
                        <a:buSzPts val="1100"/>
                        <a:buFont typeface="Calibri" panose="020F0502020204030204" pitchFamily="34" charset="0"/>
                        <a:buNone/>
                      </a:pPr>
                      <a:r>
                        <a:rPr lang="es-ES" sz="2000" b="0" i="0" u="none" strike="noStrike" dirty="0">
                          <a:solidFill>
                            <a:schemeClr val="bg1"/>
                          </a:solidFill>
                          <a:effectLst/>
                          <a:latin typeface="+mj-lt"/>
                        </a:rPr>
                        <a:t>Brillo</a:t>
                      </a:r>
                      <a:endParaRPr lang="es-CL" sz="2000" b="0" i="0" u="none" strike="noStrike" dirty="0">
                        <a:solidFill>
                          <a:schemeClr val="bg1"/>
                        </a:solidFill>
                        <a:effectLst/>
                        <a:latin typeface="+mj-lt"/>
                      </a:endParaRPr>
                    </a:p>
                  </a:txBody>
                  <a:tcPr marL="9525" marR="9525" marT="9525" marB="0" anchor="ctr">
                    <a:solidFill>
                      <a:srgbClr val="0071DD"/>
                    </a:solidFill>
                  </a:tcPr>
                </a:tc>
                <a:tc>
                  <a:txBody>
                    <a:bodyPr/>
                    <a:lstStyle/>
                    <a:p>
                      <a:pPr lvl="1" algn="l" rtl="0" fontAlgn="ctr"/>
                      <a:r>
                        <a:rPr lang="es-ES" sz="1200" kern="1200" dirty="0">
                          <a:solidFill>
                            <a:schemeClr val="tx1"/>
                          </a:solidFill>
                          <a:latin typeface="+mn-lt"/>
                          <a:ea typeface="+mn-ea"/>
                          <a:cs typeface="+mn-cs"/>
                        </a:rPr>
                        <a:t>Utilizado para codificar información numérica mediante la variación de la intensidad luminosa, como la asignación de tonos más claros o más oscuros para indicar valores más altos o más bajos.</a:t>
                      </a:r>
                    </a:p>
                  </a:txBody>
                  <a:tcPr marL="755" marR="755" marT="755" marB="0" anchor="ctr">
                    <a:solidFill>
                      <a:schemeClr val="bg1">
                        <a:lumMod val="95000"/>
                      </a:schemeClr>
                    </a:solidFill>
                  </a:tcPr>
                </a:tc>
                <a:extLst>
                  <a:ext uri="{0D108BD9-81ED-4DB2-BD59-A6C34878D82A}">
                    <a16:rowId xmlns:a16="http://schemas.microsoft.com/office/drawing/2014/main" val="3186121215"/>
                  </a:ext>
                </a:extLst>
              </a:tr>
              <a:tr h="621620">
                <a:tc>
                  <a:txBody>
                    <a:bodyPr/>
                    <a:lstStyle/>
                    <a:p>
                      <a:pPr algn="ctr" fontAlgn="b">
                        <a:buClr>
                          <a:srgbClr val="000000"/>
                        </a:buClr>
                        <a:buSzPts val="1100"/>
                        <a:buFont typeface="Calibri" panose="020F0502020204030204" pitchFamily="34" charset="0"/>
                        <a:buNone/>
                      </a:pPr>
                      <a:r>
                        <a:rPr lang="es-ES" sz="2000" b="0" i="0" u="none" strike="noStrike" dirty="0">
                          <a:solidFill>
                            <a:schemeClr val="bg1"/>
                          </a:solidFill>
                          <a:effectLst/>
                          <a:latin typeface="+mj-lt"/>
                        </a:rPr>
                        <a:t>Forma</a:t>
                      </a:r>
                      <a:endParaRPr lang="es-CL" sz="2000" b="0" i="0" u="none" strike="noStrike" dirty="0">
                        <a:solidFill>
                          <a:schemeClr val="bg1"/>
                        </a:solidFill>
                        <a:effectLst/>
                        <a:latin typeface="+mj-lt"/>
                      </a:endParaRPr>
                    </a:p>
                  </a:txBody>
                  <a:tcPr marL="9525" marR="9525" marT="9525" marB="0" anchor="ctr">
                    <a:solidFill>
                      <a:srgbClr val="0071DD"/>
                    </a:solidFill>
                  </a:tcPr>
                </a:tc>
                <a:tc>
                  <a:txBody>
                    <a:bodyPr/>
                    <a:lstStyle/>
                    <a:p>
                      <a:pPr lvl="1" algn="l" rtl="0" fontAlgn="ctr"/>
                      <a:r>
                        <a:rPr lang="es-ES" sz="1200" kern="1200" dirty="0">
                          <a:solidFill>
                            <a:schemeClr val="tx1"/>
                          </a:solidFill>
                          <a:latin typeface="+mn-lt"/>
                          <a:ea typeface="+mn-ea"/>
                          <a:cs typeface="+mn-cs"/>
                        </a:rPr>
                        <a:t>Utilizada para distinguir diferentes categorías o niveles mediante la variación de la forma de las marcas, como el uso de círculos, cuadrados o triángulos.</a:t>
                      </a:r>
                    </a:p>
                  </a:txBody>
                  <a:tcPr marL="755" marR="755" marT="755" marB="0" anchor="ctr">
                    <a:solidFill>
                      <a:schemeClr val="bg1">
                        <a:lumMod val="95000"/>
                      </a:schemeClr>
                    </a:solidFill>
                  </a:tcPr>
                </a:tc>
                <a:extLst>
                  <a:ext uri="{0D108BD9-81ED-4DB2-BD59-A6C34878D82A}">
                    <a16:rowId xmlns:a16="http://schemas.microsoft.com/office/drawing/2014/main" val="1256799254"/>
                  </a:ext>
                </a:extLst>
              </a:tr>
              <a:tr h="621620">
                <a:tc>
                  <a:txBody>
                    <a:bodyPr/>
                    <a:lstStyle/>
                    <a:p>
                      <a:pPr algn="ctr" fontAlgn="b">
                        <a:buClr>
                          <a:srgbClr val="000000"/>
                        </a:buClr>
                        <a:buSzPts val="1100"/>
                        <a:buFont typeface="Calibri" panose="020F0502020204030204" pitchFamily="34" charset="0"/>
                        <a:buNone/>
                      </a:pPr>
                      <a:r>
                        <a:rPr lang="es-ES" sz="2000" b="0" i="0" u="none" strike="noStrike" dirty="0">
                          <a:solidFill>
                            <a:schemeClr val="bg1"/>
                          </a:solidFill>
                          <a:effectLst/>
                          <a:latin typeface="+mj-lt"/>
                        </a:rPr>
                        <a:t>Textura</a:t>
                      </a:r>
                      <a:endParaRPr lang="es-CL" sz="2000" b="0" i="0" u="none" strike="noStrike" dirty="0">
                        <a:solidFill>
                          <a:schemeClr val="bg1"/>
                        </a:solidFill>
                        <a:effectLst/>
                        <a:latin typeface="+mj-lt"/>
                      </a:endParaRPr>
                    </a:p>
                  </a:txBody>
                  <a:tcPr marL="9525" marR="9525" marT="9525" marB="0" anchor="ctr">
                    <a:solidFill>
                      <a:srgbClr val="0071DD"/>
                    </a:solidFill>
                  </a:tcPr>
                </a:tc>
                <a:tc>
                  <a:txBody>
                    <a:bodyPr/>
                    <a:lstStyle/>
                    <a:p>
                      <a:pPr lvl="1" algn="l" rtl="0" fontAlgn="ctr"/>
                      <a:r>
                        <a:rPr lang="es-ES" sz="1200" kern="1200" dirty="0">
                          <a:solidFill>
                            <a:schemeClr val="tx1"/>
                          </a:solidFill>
                          <a:latin typeface="+mn-lt"/>
                          <a:ea typeface="+mn-ea"/>
                          <a:cs typeface="+mn-cs"/>
                        </a:rPr>
                        <a:t>Utilizada para codificar información mediante el uso de patrones texturizados en lugar de colores sólidos.</a:t>
                      </a:r>
                    </a:p>
                  </a:txBody>
                  <a:tcPr marL="755" marR="755" marT="755" marB="0" anchor="ctr">
                    <a:solidFill>
                      <a:schemeClr val="bg1">
                        <a:lumMod val="95000"/>
                      </a:schemeClr>
                    </a:solidFill>
                  </a:tcPr>
                </a:tc>
                <a:extLst>
                  <a:ext uri="{0D108BD9-81ED-4DB2-BD59-A6C34878D82A}">
                    <a16:rowId xmlns:a16="http://schemas.microsoft.com/office/drawing/2014/main" val="151288866"/>
                  </a:ext>
                </a:extLst>
              </a:tr>
              <a:tr h="621620">
                <a:tc>
                  <a:txBody>
                    <a:bodyPr/>
                    <a:lstStyle/>
                    <a:p>
                      <a:pPr algn="ctr" fontAlgn="b"/>
                      <a:r>
                        <a:rPr lang="es-CL" sz="2000" b="0" i="0" u="none" strike="noStrike" dirty="0">
                          <a:solidFill>
                            <a:schemeClr val="bg1"/>
                          </a:solidFill>
                          <a:effectLst/>
                          <a:latin typeface="+mj-lt"/>
                        </a:rPr>
                        <a:t>Orientación</a:t>
                      </a:r>
                    </a:p>
                  </a:txBody>
                  <a:tcPr marL="9525" marR="9525" marT="9525" marB="0" anchor="ctr">
                    <a:solidFill>
                      <a:srgbClr val="0071DD"/>
                    </a:solidFill>
                  </a:tcPr>
                </a:tc>
                <a:tc>
                  <a:txBody>
                    <a:bodyPr/>
                    <a:lstStyle/>
                    <a:p>
                      <a:pPr lvl="1" algn="l" rtl="0" fontAlgn="ctr"/>
                      <a:r>
                        <a:rPr lang="es-ES" sz="1200" kern="1200" dirty="0">
                          <a:solidFill>
                            <a:schemeClr val="tx1"/>
                          </a:solidFill>
                          <a:latin typeface="+mn-lt"/>
                          <a:ea typeface="+mn-ea"/>
                          <a:cs typeface="+mn-cs"/>
                        </a:rPr>
                        <a:t>Utilizada para codificar información mediante la variación de la dirección de las marcas, como las barras horizontales o verticales en un gráfico de barras.</a:t>
                      </a:r>
                    </a:p>
                  </a:txBody>
                  <a:tcPr marL="755" marR="755" marT="755" marB="0" anchor="ctr">
                    <a:solidFill>
                      <a:schemeClr val="bg1">
                        <a:lumMod val="95000"/>
                      </a:schemeClr>
                    </a:solidFill>
                  </a:tcPr>
                </a:tc>
                <a:extLst>
                  <a:ext uri="{0D108BD9-81ED-4DB2-BD59-A6C34878D82A}">
                    <a16:rowId xmlns:a16="http://schemas.microsoft.com/office/drawing/2014/main" val="2288016535"/>
                  </a:ext>
                </a:extLst>
              </a:tr>
            </a:tbl>
          </a:graphicData>
        </a:graphic>
      </p:graphicFrame>
    </p:spTree>
    <p:extLst>
      <p:ext uri="{BB962C8B-B14F-4D97-AF65-F5344CB8AC3E}">
        <p14:creationId xmlns:p14="http://schemas.microsoft.com/office/powerpoint/2010/main" val="40030528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609E002C-62C4-1857-B2FA-AEA03CDE6C43}"/>
              </a:ext>
            </a:extLst>
          </p:cNvPr>
          <p:cNvSpPr txBox="1"/>
          <p:nvPr/>
        </p:nvSpPr>
        <p:spPr>
          <a:xfrm>
            <a:off x="733301" y="596884"/>
            <a:ext cx="6890657" cy="921727"/>
          </a:xfrm>
          <a:prstGeom prst="rect">
            <a:avLst/>
          </a:prstGeom>
          <a:noFill/>
        </p:spPr>
        <p:txBody>
          <a:bodyPr wrap="square" anchor="ctr">
            <a:spAutoFit/>
          </a:bodyPr>
          <a:lstStyle/>
          <a:p>
            <a:pPr>
              <a:lnSpc>
                <a:spcPct val="200000"/>
              </a:lnSpc>
            </a:pPr>
            <a:r>
              <a:rPr lang="es-ES" sz="3200" dirty="0"/>
              <a:t>Marcas y Canales</a:t>
            </a:r>
            <a:endParaRPr lang="es-ES" sz="3200" b="1" i="1" dirty="0"/>
          </a:p>
        </p:txBody>
      </p:sp>
      <p:pic>
        <p:nvPicPr>
          <p:cNvPr id="2" name="Google Shape;151;p35">
            <a:extLst>
              <a:ext uri="{FF2B5EF4-FFF2-40B4-BE49-F238E27FC236}">
                <a16:creationId xmlns:a16="http://schemas.microsoft.com/office/drawing/2014/main" id="{7414CFDC-3D72-D273-8CDA-B50C0B33AEEF}"/>
              </a:ext>
            </a:extLst>
          </p:cNvPr>
          <p:cNvPicPr preferRelativeResize="0"/>
          <p:nvPr/>
        </p:nvPicPr>
        <p:blipFill>
          <a:blip r:embed="rId2">
            <a:alphaModFix/>
          </a:blip>
          <a:stretch>
            <a:fillRect/>
          </a:stretch>
        </p:blipFill>
        <p:spPr>
          <a:xfrm>
            <a:off x="1976824" y="1978126"/>
            <a:ext cx="7494891" cy="1231555"/>
          </a:xfrm>
          <a:prstGeom prst="rect">
            <a:avLst/>
          </a:prstGeom>
          <a:noFill/>
          <a:ln>
            <a:noFill/>
          </a:ln>
        </p:spPr>
      </p:pic>
    </p:spTree>
    <p:extLst>
      <p:ext uri="{BB962C8B-B14F-4D97-AF65-F5344CB8AC3E}">
        <p14:creationId xmlns:p14="http://schemas.microsoft.com/office/powerpoint/2010/main" val="507824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609E002C-62C4-1857-B2FA-AEA03CDE6C43}"/>
              </a:ext>
            </a:extLst>
          </p:cNvPr>
          <p:cNvSpPr txBox="1"/>
          <p:nvPr/>
        </p:nvSpPr>
        <p:spPr>
          <a:xfrm>
            <a:off x="733301" y="596884"/>
            <a:ext cx="6890657" cy="921727"/>
          </a:xfrm>
          <a:prstGeom prst="rect">
            <a:avLst/>
          </a:prstGeom>
          <a:noFill/>
        </p:spPr>
        <p:txBody>
          <a:bodyPr wrap="square" anchor="ctr">
            <a:spAutoFit/>
          </a:bodyPr>
          <a:lstStyle/>
          <a:p>
            <a:pPr>
              <a:lnSpc>
                <a:spcPct val="200000"/>
              </a:lnSpc>
            </a:pPr>
            <a:r>
              <a:rPr lang="es-ES" sz="3200" dirty="0"/>
              <a:t>Marcas y Canales</a:t>
            </a:r>
            <a:endParaRPr lang="es-ES" sz="3200" b="1" i="1" dirty="0"/>
          </a:p>
        </p:txBody>
      </p:sp>
      <p:pic>
        <p:nvPicPr>
          <p:cNvPr id="2" name="Google Shape;151;p35">
            <a:extLst>
              <a:ext uri="{FF2B5EF4-FFF2-40B4-BE49-F238E27FC236}">
                <a16:creationId xmlns:a16="http://schemas.microsoft.com/office/drawing/2014/main" id="{7414CFDC-3D72-D273-8CDA-B50C0B33AEEF}"/>
              </a:ext>
            </a:extLst>
          </p:cNvPr>
          <p:cNvPicPr preferRelativeResize="0"/>
          <p:nvPr/>
        </p:nvPicPr>
        <p:blipFill>
          <a:blip r:embed="rId2">
            <a:alphaModFix/>
          </a:blip>
          <a:stretch>
            <a:fillRect/>
          </a:stretch>
        </p:blipFill>
        <p:spPr>
          <a:xfrm>
            <a:off x="1976824" y="1978126"/>
            <a:ext cx="7494891" cy="1231555"/>
          </a:xfrm>
          <a:prstGeom prst="rect">
            <a:avLst/>
          </a:prstGeom>
          <a:noFill/>
          <a:ln>
            <a:noFill/>
          </a:ln>
        </p:spPr>
      </p:pic>
      <p:graphicFrame>
        <p:nvGraphicFramePr>
          <p:cNvPr id="4" name="Google Shape;152;p35">
            <a:extLst>
              <a:ext uri="{FF2B5EF4-FFF2-40B4-BE49-F238E27FC236}">
                <a16:creationId xmlns:a16="http://schemas.microsoft.com/office/drawing/2014/main" id="{2D0FAEFB-A239-8134-0877-ACE223BBD10C}"/>
              </a:ext>
            </a:extLst>
          </p:cNvPr>
          <p:cNvGraphicFramePr/>
          <p:nvPr>
            <p:extLst>
              <p:ext uri="{D42A27DB-BD31-4B8C-83A1-F6EECF244321}">
                <p14:modId xmlns:p14="http://schemas.microsoft.com/office/powerpoint/2010/main" val="1109980838"/>
              </p:ext>
            </p:extLst>
          </p:nvPr>
        </p:nvGraphicFramePr>
        <p:xfrm>
          <a:off x="2104765" y="3429000"/>
          <a:ext cx="7429500" cy="2651166"/>
        </p:xfrm>
        <a:graphic>
          <a:graphicData uri="http://schemas.openxmlformats.org/drawingml/2006/table">
            <a:tbl>
              <a:tblPr>
                <a:noFill/>
              </a:tblPr>
              <a:tblGrid>
                <a:gridCol w="1809750">
                  <a:extLst>
                    <a:ext uri="{9D8B030D-6E8A-4147-A177-3AD203B41FA5}">
                      <a16:colId xmlns:a16="http://schemas.microsoft.com/office/drawing/2014/main" val="20000"/>
                    </a:ext>
                  </a:extLst>
                </a:gridCol>
                <a:gridCol w="1891375">
                  <a:extLst>
                    <a:ext uri="{9D8B030D-6E8A-4147-A177-3AD203B41FA5}">
                      <a16:colId xmlns:a16="http://schemas.microsoft.com/office/drawing/2014/main" val="20001"/>
                    </a:ext>
                  </a:extLst>
                </a:gridCol>
                <a:gridCol w="1900475">
                  <a:extLst>
                    <a:ext uri="{9D8B030D-6E8A-4147-A177-3AD203B41FA5}">
                      <a16:colId xmlns:a16="http://schemas.microsoft.com/office/drawing/2014/main" val="20002"/>
                    </a:ext>
                  </a:extLst>
                </a:gridCol>
                <a:gridCol w="1827900">
                  <a:extLst>
                    <a:ext uri="{9D8B030D-6E8A-4147-A177-3AD203B41FA5}">
                      <a16:colId xmlns:a16="http://schemas.microsoft.com/office/drawing/2014/main" val="20003"/>
                    </a:ext>
                  </a:extLst>
                </a:gridCol>
              </a:tblGrid>
              <a:tr h="1967862">
                <a:tc>
                  <a:txBody>
                    <a:bodyPr/>
                    <a:lstStyle/>
                    <a:p>
                      <a:pPr marL="0" lvl="0" indent="0" algn="ctr" rtl="0">
                        <a:spcBef>
                          <a:spcPts val="0"/>
                        </a:spcBef>
                        <a:spcAft>
                          <a:spcPts val="0"/>
                        </a:spcAft>
                        <a:buClr>
                          <a:schemeClr val="dk1"/>
                        </a:buClr>
                        <a:buFont typeface="Arial"/>
                        <a:buNone/>
                      </a:pPr>
                      <a:r>
                        <a:rPr lang="en-GB" sz="1200" dirty="0">
                          <a:latin typeface="+mj-lt"/>
                          <a:ea typeface="Fira Sans Extra Condensed"/>
                          <a:cs typeface="Fira Sans Extra Condensed"/>
                          <a:sym typeface="Fira Sans Extra Condensed"/>
                        </a:rPr>
                        <a:t>2 </a:t>
                      </a:r>
                      <a:r>
                        <a:rPr lang="en-GB" sz="1200" dirty="0" err="1">
                          <a:latin typeface="+mj-lt"/>
                          <a:ea typeface="Fira Sans Extra Condensed"/>
                          <a:cs typeface="Fira Sans Extra Condensed"/>
                          <a:sym typeface="Fira Sans Extra Condensed"/>
                        </a:rPr>
                        <a:t>canales</a:t>
                      </a:r>
                      <a:endParaRPr lang="en-GB" sz="1200" dirty="0">
                        <a:latin typeface="+mj-lt"/>
                        <a:ea typeface="Fira Sans Extra Condensed"/>
                        <a:cs typeface="Fira Sans Extra Condensed"/>
                        <a:sym typeface="Fira Sans Extra Condensed"/>
                      </a:endParaRPr>
                    </a:p>
                    <a:p>
                      <a:pPr marL="0" lvl="0" indent="0" algn="ctr" rtl="0">
                        <a:spcBef>
                          <a:spcPts val="0"/>
                        </a:spcBef>
                        <a:spcAft>
                          <a:spcPts val="0"/>
                        </a:spcAft>
                        <a:buClr>
                          <a:schemeClr val="dk1"/>
                        </a:buClr>
                        <a:buFont typeface="+mj-lt"/>
                        <a:buNone/>
                      </a:pPr>
                      <a:r>
                        <a:rPr lang="en-GB" sz="1200" dirty="0" err="1">
                          <a:latin typeface="+mj-lt"/>
                          <a:ea typeface="Fira Sans Extra Condensed"/>
                          <a:cs typeface="Fira Sans Extra Condensed"/>
                          <a:sym typeface="Fira Sans Extra Condensed"/>
                        </a:rPr>
                        <a:t>posición</a:t>
                      </a:r>
                      <a:r>
                        <a:rPr lang="en-GB" sz="1200" dirty="0">
                          <a:latin typeface="+mj-lt"/>
                          <a:ea typeface="Fira Sans Extra Condensed"/>
                          <a:cs typeface="Fira Sans Extra Condensed"/>
                          <a:sym typeface="Fira Sans Extra Condensed"/>
                        </a:rPr>
                        <a:t> horizontal</a:t>
                      </a:r>
                      <a:endParaRPr sz="1200" dirty="0">
                        <a:latin typeface="+mj-lt"/>
                        <a:ea typeface="Fira Sans Extra Condensed"/>
                        <a:cs typeface="Fira Sans Extra Condensed"/>
                        <a:sym typeface="Fira Sans Extra Condensed"/>
                      </a:endParaRPr>
                    </a:p>
                    <a:p>
                      <a:pPr marL="0" lvl="0" indent="0" algn="ctr" rtl="0">
                        <a:spcBef>
                          <a:spcPts val="0"/>
                        </a:spcBef>
                        <a:spcAft>
                          <a:spcPts val="0"/>
                        </a:spcAft>
                        <a:buClr>
                          <a:schemeClr val="dk1"/>
                        </a:buClr>
                        <a:buFont typeface="Arial"/>
                        <a:buNone/>
                      </a:pPr>
                      <a:r>
                        <a:rPr lang="en-GB" sz="1200" dirty="0">
                          <a:latin typeface="+mj-lt"/>
                          <a:ea typeface="Fira Sans Extra Condensed"/>
                          <a:cs typeface="Fira Sans Extra Condensed"/>
                          <a:sym typeface="Fira Sans Extra Condensed"/>
                        </a:rPr>
                        <a:t>Largo vertical</a:t>
                      </a:r>
                      <a:endParaRPr sz="1200" dirty="0">
                        <a:latin typeface="+mj-lt"/>
                        <a:ea typeface="Fira Sans Extra Condensed"/>
                        <a:cs typeface="Fira Sans Extra Condensed"/>
                        <a:sym typeface="Fira Sans Extra Condensed"/>
                      </a:endParaRPr>
                    </a:p>
                  </a:txBody>
                  <a:tcPr marL="91425" marR="91425" marT="91425" marB="91425"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Clr>
                          <a:schemeClr val="dk1"/>
                        </a:buClr>
                        <a:buFont typeface="Arial"/>
                        <a:buNone/>
                      </a:pPr>
                      <a:r>
                        <a:rPr lang="en-GB" sz="1200" dirty="0">
                          <a:latin typeface="+mj-lt"/>
                          <a:ea typeface="Fira Sans Extra Condensed"/>
                          <a:cs typeface="Fira Sans Extra Condensed"/>
                          <a:sym typeface="Fira Sans Extra Condensed"/>
                        </a:rPr>
                        <a:t>2 </a:t>
                      </a:r>
                      <a:r>
                        <a:rPr lang="en-GB" sz="1200" dirty="0" err="1">
                          <a:latin typeface="+mj-lt"/>
                          <a:ea typeface="Fira Sans Extra Condensed"/>
                          <a:cs typeface="Fira Sans Extra Condensed"/>
                          <a:sym typeface="Fira Sans Extra Condensed"/>
                        </a:rPr>
                        <a:t>canales</a:t>
                      </a:r>
                      <a:r>
                        <a:rPr lang="en-GB" sz="1200" dirty="0">
                          <a:latin typeface="+mj-lt"/>
                          <a:ea typeface="Fira Sans Extra Condensed"/>
                          <a:cs typeface="Fira Sans Extra Condensed"/>
                          <a:sym typeface="Fira Sans Extra Condensed"/>
                        </a:rPr>
                        <a:t> </a:t>
                      </a:r>
                      <a:br>
                        <a:rPr lang="en-GB" sz="1200" dirty="0">
                          <a:latin typeface="+mj-lt"/>
                          <a:ea typeface="Fira Sans Extra Condensed"/>
                          <a:cs typeface="Fira Sans Extra Condensed"/>
                          <a:sym typeface="Fira Sans Extra Condensed"/>
                        </a:rPr>
                      </a:br>
                      <a:r>
                        <a:rPr lang="en-GB" sz="1200" dirty="0" err="1">
                          <a:latin typeface="+mj-lt"/>
                          <a:ea typeface="Fira Sans Extra Condensed"/>
                          <a:cs typeface="Fira Sans Extra Condensed"/>
                          <a:sym typeface="Fira Sans Extra Condensed"/>
                        </a:rPr>
                        <a:t>posición</a:t>
                      </a:r>
                      <a:r>
                        <a:rPr lang="en-GB" sz="1200" dirty="0">
                          <a:latin typeface="+mj-lt"/>
                          <a:ea typeface="Fira Sans Extra Condensed"/>
                          <a:cs typeface="Fira Sans Extra Condensed"/>
                          <a:sym typeface="Fira Sans Extra Condensed"/>
                        </a:rPr>
                        <a:t> vertical</a:t>
                      </a:r>
                      <a:endParaRPr sz="1200" dirty="0">
                        <a:latin typeface="+mj-lt"/>
                        <a:ea typeface="Fira Sans Extra Condensed"/>
                        <a:cs typeface="Fira Sans Extra Condensed"/>
                        <a:sym typeface="Fira Sans Extra Condensed"/>
                      </a:endParaRPr>
                    </a:p>
                    <a:p>
                      <a:pPr marL="0" lvl="0" indent="0" algn="ctr" rtl="0">
                        <a:spcBef>
                          <a:spcPts val="0"/>
                        </a:spcBef>
                        <a:spcAft>
                          <a:spcPts val="0"/>
                        </a:spcAft>
                        <a:buClr>
                          <a:schemeClr val="dk1"/>
                        </a:buClr>
                        <a:buFont typeface="Arial"/>
                        <a:buNone/>
                      </a:pPr>
                      <a:r>
                        <a:rPr lang="en-GB" sz="1200" dirty="0" err="1">
                          <a:latin typeface="+mj-lt"/>
                          <a:ea typeface="Fira Sans Extra Condensed"/>
                          <a:cs typeface="Fira Sans Extra Condensed"/>
                          <a:sym typeface="Fira Sans Extra Condensed"/>
                        </a:rPr>
                        <a:t>posición</a:t>
                      </a:r>
                      <a:r>
                        <a:rPr lang="en-GB" sz="1200" dirty="0">
                          <a:latin typeface="+mj-lt"/>
                          <a:ea typeface="Fira Sans Extra Condensed"/>
                          <a:cs typeface="Fira Sans Extra Condensed"/>
                          <a:sym typeface="Fira Sans Extra Condensed"/>
                        </a:rPr>
                        <a:t> horizontal</a:t>
                      </a:r>
                      <a:endParaRPr sz="1200" dirty="0">
                        <a:latin typeface="+mj-lt"/>
                        <a:ea typeface="Fira Sans Extra Condensed"/>
                        <a:cs typeface="Fira Sans Extra Condensed"/>
                        <a:sym typeface="Fira Sans Extra Condensed"/>
                      </a:endParaRPr>
                    </a:p>
                    <a:p>
                      <a:pPr marL="0" lvl="0" indent="0" algn="ctr" rtl="0">
                        <a:spcBef>
                          <a:spcPts val="0"/>
                        </a:spcBef>
                        <a:spcAft>
                          <a:spcPts val="0"/>
                        </a:spcAft>
                        <a:buNone/>
                      </a:pPr>
                      <a:endParaRPr sz="1200" dirty="0">
                        <a:latin typeface="+mj-lt"/>
                        <a:ea typeface="Fira Sans Extra Condensed"/>
                        <a:cs typeface="Fira Sans Extra Condensed"/>
                        <a:sym typeface="Fira Sans Extra Condensed"/>
                      </a:endParaRPr>
                    </a:p>
                  </a:txBody>
                  <a:tcPr marL="91425" marR="91425" marT="91425" marB="91425"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Clr>
                          <a:schemeClr val="dk1"/>
                        </a:buClr>
                        <a:buFont typeface="Arial"/>
                        <a:buNone/>
                      </a:pPr>
                      <a:r>
                        <a:rPr lang="en-GB" sz="1200" dirty="0">
                          <a:latin typeface="+mj-lt"/>
                          <a:ea typeface="Fira Sans Extra Condensed"/>
                          <a:cs typeface="Fira Sans Extra Condensed"/>
                          <a:sym typeface="Fira Sans Extra Condensed"/>
                        </a:rPr>
                        <a:t>3 </a:t>
                      </a:r>
                      <a:r>
                        <a:rPr lang="en-GB" sz="1200" dirty="0" err="1">
                          <a:latin typeface="+mj-lt"/>
                          <a:ea typeface="Fira Sans Extra Condensed"/>
                          <a:cs typeface="Fira Sans Extra Condensed"/>
                          <a:sym typeface="Fira Sans Extra Condensed"/>
                        </a:rPr>
                        <a:t>canales</a:t>
                      </a:r>
                      <a:r>
                        <a:rPr lang="en-GB" sz="1200" dirty="0">
                          <a:latin typeface="+mj-lt"/>
                          <a:ea typeface="Fira Sans Extra Condensed"/>
                          <a:cs typeface="Fira Sans Extra Condensed"/>
                          <a:sym typeface="Fira Sans Extra Condensed"/>
                        </a:rPr>
                        <a:t> </a:t>
                      </a:r>
                      <a:br>
                        <a:rPr lang="en-GB" sz="1200" dirty="0">
                          <a:latin typeface="+mj-lt"/>
                          <a:ea typeface="Fira Sans Extra Condensed"/>
                          <a:cs typeface="Fira Sans Extra Condensed"/>
                          <a:sym typeface="Fira Sans Extra Condensed"/>
                        </a:rPr>
                      </a:br>
                      <a:r>
                        <a:rPr lang="en-GB" sz="1200" dirty="0" err="1">
                          <a:latin typeface="+mj-lt"/>
                          <a:ea typeface="Fira Sans Extra Condensed"/>
                          <a:cs typeface="Fira Sans Extra Condensed"/>
                          <a:sym typeface="Fira Sans Extra Condensed"/>
                        </a:rPr>
                        <a:t>posición</a:t>
                      </a:r>
                      <a:r>
                        <a:rPr lang="en-GB" sz="1200" dirty="0">
                          <a:latin typeface="+mj-lt"/>
                          <a:ea typeface="Fira Sans Extra Condensed"/>
                          <a:cs typeface="Fira Sans Extra Condensed"/>
                          <a:sym typeface="Fira Sans Extra Condensed"/>
                        </a:rPr>
                        <a:t> vertical</a:t>
                      </a:r>
                      <a:endParaRPr sz="1200" dirty="0">
                        <a:latin typeface="+mj-lt"/>
                        <a:ea typeface="Fira Sans Extra Condensed"/>
                        <a:cs typeface="Fira Sans Extra Condensed"/>
                        <a:sym typeface="Fira Sans Extra Condensed"/>
                      </a:endParaRPr>
                    </a:p>
                    <a:p>
                      <a:pPr marL="0" lvl="0" indent="0" algn="ctr" rtl="0">
                        <a:spcBef>
                          <a:spcPts val="0"/>
                        </a:spcBef>
                        <a:spcAft>
                          <a:spcPts val="0"/>
                        </a:spcAft>
                        <a:buClr>
                          <a:schemeClr val="dk1"/>
                        </a:buClr>
                        <a:buFont typeface="Arial"/>
                        <a:buNone/>
                      </a:pPr>
                      <a:r>
                        <a:rPr lang="en-GB" sz="1200" dirty="0" err="1">
                          <a:latin typeface="+mj-lt"/>
                          <a:ea typeface="Fira Sans Extra Condensed"/>
                          <a:cs typeface="Fira Sans Extra Condensed"/>
                          <a:sym typeface="Fira Sans Extra Condensed"/>
                        </a:rPr>
                        <a:t>posición</a:t>
                      </a:r>
                      <a:r>
                        <a:rPr lang="en-GB" sz="1200" dirty="0">
                          <a:latin typeface="+mj-lt"/>
                          <a:ea typeface="Fira Sans Extra Condensed"/>
                          <a:cs typeface="Fira Sans Extra Condensed"/>
                          <a:sym typeface="Fira Sans Extra Condensed"/>
                        </a:rPr>
                        <a:t> horizontal</a:t>
                      </a:r>
                      <a:endParaRPr sz="1200" dirty="0">
                        <a:latin typeface="+mj-lt"/>
                        <a:ea typeface="Fira Sans Extra Condensed"/>
                        <a:cs typeface="Fira Sans Extra Condensed"/>
                        <a:sym typeface="Fira Sans Extra Condensed"/>
                      </a:endParaRPr>
                    </a:p>
                    <a:p>
                      <a:pPr marL="0" lvl="0" indent="0" algn="ctr" rtl="0">
                        <a:spcBef>
                          <a:spcPts val="0"/>
                        </a:spcBef>
                        <a:spcAft>
                          <a:spcPts val="0"/>
                        </a:spcAft>
                        <a:buClr>
                          <a:schemeClr val="dk1"/>
                        </a:buClr>
                        <a:buFont typeface="Arial"/>
                        <a:buNone/>
                      </a:pPr>
                      <a:r>
                        <a:rPr lang="en-GB" sz="1200" dirty="0" err="1">
                          <a:latin typeface="+mj-lt"/>
                          <a:ea typeface="Fira Sans Extra Condensed"/>
                          <a:cs typeface="Fira Sans Extra Condensed"/>
                          <a:sym typeface="Fira Sans Extra Condensed"/>
                        </a:rPr>
                        <a:t>tono</a:t>
                      </a:r>
                      <a:r>
                        <a:rPr lang="en-GB" sz="1200" dirty="0">
                          <a:latin typeface="+mj-lt"/>
                          <a:ea typeface="Fira Sans Extra Condensed"/>
                          <a:cs typeface="Fira Sans Extra Condensed"/>
                          <a:sym typeface="Fira Sans Extra Condensed"/>
                        </a:rPr>
                        <a:t> de </a:t>
                      </a:r>
                      <a:r>
                        <a:rPr lang="en-GB" sz="1200" dirty="0" err="1">
                          <a:latin typeface="+mj-lt"/>
                          <a:ea typeface="Fira Sans Extra Condensed"/>
                          <a:cs typeface="Fira Sans Extra Condensed"/>
                          <a:sym typeface="Fira Sans Extra Condensed"/>
                        </a:rPr>
                        <a:t>color</a:t>
                      </a:r>
                      <a:r>
                        <a:rPr lang="en-GB" sz="1200" dirty="0">
                          <a:latin typeface="+mj-lt"/>
                          <a:ea typeface="Fira Sans Extra Condensed"/>
                          <a:cs typeface="Fira Sans Extra Condensed"/>
                          <a:sym typeface="Fira Sans Extra Condensed"/>
                        </a:rPr>
                        <a:t> (hue)</a:t>
                      </a:r>
                      <a:endParaRPr sz="1200" dirty="0">
                        <a:latin typeface="+mj-lt"/>
                        <a:ea typeface="Fira Sans Extra Condensed"/>
                        <a:cs typeface="Fira Sans Extra Condensed"/>
                        <a:sym typeface="Fira Sans Extra Condensed"/>
                      </a:endParaRPr>
                    </a:p>
                  </a:txBody>
                  <a:tcPr marL="91425" marR="91425" marT="91425" marB="91425"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Clr>
                          <a:schemeClr val="dk1"/>
                        </a:buClr>
                        <a:buFont typeface="Arial"/>
                        <a:buNone/>
                      </a:pPr>
                      <a:r>
                        <a:rPr lang="en-GB" sz="1200" dirty="0">
                          <a:latin typeface="+mj-lt"/>
                          <a:ea typeface="Fira Sans Extra Condensed"/>
                          <a:cs typeface="Fira Sans Extra Condensed"/>
                          <a:sym typeface="Fira Sans Extra Condensed"/>
                        </a:rPr>
                        <a:t>4 </a:t>
                      </a:r>
                      <a:r>
                        <a:rPr lang="en-GB" sz="1200" dirty="0" err="1">
                          <a:latin typeface="+mj-lt"/>
                          <a:ea typeface="Fira Sans Extra Condensed"/>
                          <a:cs typeface="Fira Sans Extra Condensed"/>
                          <a:sym typeface="Fira Sans Extra Condensed"/>
                        </a:rPr>
                        <a:t>canales</a:t>
                      </a:r>
                      <a:r>
                        <a:rPr lang="en-GB" sz="1200" dirty="0">
                          <a:latin typeface="+mj-lt"/>
                          <a:ea typeface="Fira Sans Extra Condensed"/>
                          <a:cs typeface="Fira Sans Extra Condensed"/>
                          <a:sym typeface="Fira Sans Extra Condensed"/>
                        </a:rPr>
                        <a:t> </a:t>
                      </a:r>
                      <a:br>
                        <a:rPr lang="en-GB" sz="1200" dirty="0">
                          <a:latin typeface="+mj-lt"/>
                          <a:ea typeface="Fira Sans Extra Condensed"/>
                          <a:cs typeface="Fira Sans Extra Condensed"/>
                          <a:sym typeface="Fira Sans Extra Condensed"/>
                        </a:rPr>
                      </a:br>
                      <a:r>
                        <a:rPr lang="en-GB" sz="1200" dirty="0" err="1">
                          <a:latin typeface="+mj-lt"/>
                          <a:ea typeface="Fira Sans Extra Condensed"/>
                          <a:cs typeface="Fira Sans Extra Condensed"/>
                          <a:sym typeface="Fira Sans Extra Condensed"/>
                        </a:rPr>
                        <a:t>posición</a:t>
                      </a:r>
                      <a:r>
                        <a:rPr lang="en-GB" sz="1200" dirty="0">
                          <a:latin typeface="+mj-lt"/>
                          <a:ea typeface="Fira Sans Extra Condensed"/>
                          <a:cs typeface="Fira Sans Extra Condensed"/>
                          <a:sym typeface="Fira Sans Extra Condensed"/>
                        </a:rPr>
                        <a:t> vertical</a:t>
                      </a:r>
                      <a:endParaRPr sz="1200" dirty="0">
                        <a:latin typeface="+mj-lt"/>
                        <a:ea typeface="Fira Sans Extra Condensed"/>
                        <a:cs typeface="Fira Sans Extra Condensed"/>
                        <a:sym typeface="Fira Sans Extra Condensed"/>
                      </a:endParaRPr>
                    </a:p>
                    <a:p>
                      <a:pPr marL="0" lvl="0" indent="0" algn="ctr" rtl="0">
                        <a:spcBef>
                          <a:spcPts val="0"/>
                        </a:spcBef>
                        <a:spcAft>
                          <a:spcPts val="0"/>
                        </a:spcAft>
                        <a:buClr>
                          <a:schemeClr val="dk1"/>
                        </a:buClr>
                        <a:buFont typeface="Arial"/>
                        <a:buNone/>
                      </a:pPr>
                      <a:r>
                        <a:rPr lang="en-GB" sz="1200" dirty="0" err="1">
                          <a:latin typeface="+mj-lt"/>
                          <a:ea typeface="Fira Sans Extra Condensed"/>
                          <a:cs typeface="Fira Sans Extra Condensed"/>
                          <a:sym typeface="Fira Sans Extra Condensed"/>
                        </a:rPr>
                        <a:t>posición</a:t>
                      </a:r>
                      <a:r>
                        <a:rPr lang="en-GB" sz="1200" dirty="0">
                          <a:latin typeface="+mj-lt"/>
                          <a:ea typeface="Fira Sans Extra Condensed"/>
                          <a:cs typeface="Fira Sans Extra Condensed"/>
                          <a:sym typeface="Fira Sans Extra Condensed"/>
                        </a:rPr>
                        <a:t> horizontal</a:t>
                      </a:r>
                      <a:endParaRPr sz="1200" dirty="0">
                        <a:latin typeface="+mj-lt"/>
                        <a:ea typeface="Fira Sans Extra Condensed"/>
                        <a:cs typeface="Fira Sans Extra Condensed"/>
                        <a:sym typeface="Fira Sans Extra Condensed"/>
                      </a:endParaRPr>
                    </a:p>
                    <a:p>
                      <a:pPr marL="0" lvl="0" indent="0" algn="ctr" rtl="0">
                        <a:spcBef>
                          <a:spcPts val="0"/>
                        </a:spcBef>
                        <a:spcAft>
                          <a:spcPts val="0"/>
                        </a:spcAft>
                        <a:buClr>
                          <a:schemeClr val="dk1"/>
                        </a:buClr>
                        <a:buFont typeface="Arial"/>
                        <a:buNone/>
                      </a:pPr>
                      <a:r>
                        <a:rPr lang="en-GB" sz="1200" dirty="0" err="1">
                          <a:latin typeface="+mj-lt"/>
                          <a:ea typeface="Fira Sans Extra Condensed"/>
                          <a:cs typeface="Fira Sans Extra Condensed"/>
                          <a:sym typeface="Fira Sans Extra Condensed"/>
                        </a:rPr>
                        <a:t>tono</a:t>
                      </a:r>
                      <a:r>
                        <a:rPr lang="en-GB" sz="1200" dirty="0">
                          <a:latin typeface="+mj-lt"/>
                          <a:ea typeface="Fira Sans Extra Condensed"/>
                          <a:cs typeface="Fira Sans Extra Condensed"/>
                          <a:sym typeface="Fira Sans Extra Condensed"/>
                        </a:rPr>
                        <a:t> de </a:t>
                      </a:r>
                      <a:r>
                        <a:rPr lang="en-GB" sz="1200" dirty="0" err="1">
                          <a:latin typeface="+mj-lt"/>
                          <a:ea typeface="Fira Sans Extra Condensed"/>
                          <a:cs typeface="Fira Sans Extra Condensed"/>
                          <a:sym typeface="Fira Sans Extra Condensed"/>
                        </a:rPr>
                        <a:t>color</a:t>
                      </a:r>
                      <a:r>
                        <a:rPr lang="en-GB" sz="1200" dirty="0">
                          <a:latin typeface="+mj-lt"/>
                          <a:ea typeface="Fira Sans Extra Condensed"/>
                          <a:cs typeface="Fira Sans Extra Condensed"/>
                          <a:sym typeface="Fira Sans Extra Condensed"/>
                        </a:rPr>
                        <a:t> (hue)</a:t>
                      </a:r>
                      <a:endParaRPr sz="1200" dirty="0">
                        <a:latin typeface="+mj-lt"/>
                        <a:ea typeface="Fira Sans Extra Condensed"/>
                        <a:cs typeface="Fira Sans Extra Condensed"/>
                        <a:sym typeface="Fira Sans Extra Condensed"/>
                      </a:endParaRPr>
                    </a:p>
                    <a:p>
                      <a:pPr marL="0" lvl="0" indent="0" algn="ctr" rtl="0">
                        <a:spcBef>
                          <a:spcPts val="0"/>
                        </a:spcBef>
                        <a:spcAft>
                          <a:spcPts val="0"/>
                        </a:spcAft>
                        <a:buClr>
                          <a:schemeClr val="dk1"/>
                        </a:buClr>
                        <a:buFont typeface="Arial"/>
                        <a:buNone/>
                      </a:pPr>
                      <a:r>
                        <a:rPr lang="en-GB" sz="1200" dirty="0" err="1">
                          <a:latin typeface="+mj-lt"/>
                          <a:ea typeface="Fira Sans Extra Condensed"/>
                          <a:cs typeface="Fira Sans Extra Condensed"/>
                          <a:sym typeface="Fira Sans Extra Condensed"/>
                        </a:rPr>
                        <a:t>tamaño</a:t>
                      </a:r>
                      <a:r>
                        <a:rPr lang="en-GB" sz="1200" dirty="0">
                          <a:latin typeface="+mj-lt"/>
                          <a:ea typeface="Fira Sans Extra Condensed"/>
                          <a:cs typeface="Fira Sans Extra Condensed"/>
                          <a:sym typeface="Fira Sans Extra Condensed"/>
                        </a:rPr>
                        <a:t> (</a:t>
                      </a:r>
                      <a:r>
                        <a:rPr lang="en-GB" sz="1200" dirty="0" err="1">
                          <a:latin typeface="+mj-lt"/>
                          <a:ea typeface="Fira Sans Extra Condensed"/>
                          <a:cs typeface="Fira Sans Extra Condensed"/>
                          <a:sym typeface="Fira Sans Extra Condensed"/>
                        </a:rPr>
                        <a:t>área</a:t>
                      </a:r>
                      <a:r>
                        <a:rPr lang="en-GB" sz="1200" dirty="0">
                          <a:latin typeface="+mj-lt"/>
                          <a:ea typeface="Fira Sans Extra Condensed"/>
                          <a:cs typeface="Fira Sans Extra Condensed"/>
                          <a:sym typeface="Fira Sans Extra Condensed"/>
                        </a:rPr>
                        <a:t>)</a:t>
                      </a:r>
                      <a:endParaRPr sz="1200" dirty="0">
                        <a:latin typeface="+mj-lt"/>
                        <a:ea typeface="Fira Sans Extra Condensed"/>
                        <a:cs typeface="Fira Sans Extra Condensed"/>
                        <a:sym typeface="Fira Sans Extra Condensed"/>
                      </a:endParaRPr>
                    </a:p>
                  </a:txBody>
                  <a:tcPr marL="91425" marR="91425" marT="91425" marB="91425"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683304">
                <a:tc>
                  <a:txBody>
                    <a:bodyPr/>
                    <a:lstStyle/>
                    <a:p>
                      <a:pPr marL="0" lvl="0" indent="0" algn="ctr" rtl="0">
                        <a:spcBef>
                          <a:spcPts val="0"/>
                        </a:spcBef>
                        <a:spcAft>
                          <a:spcPts val="0"/>
                        </a:spcAft>
                        <a:buClr>
                          <a:schemeClr val="dk1"/>
                        </a:buClr>
                        <a:buFont typeface="Arial"/>
                        <a:buNone/>
                      </a:pPr>
                      <a:r>
                        <a:rPr lang="en-GB" sz="1200" dirty="0" err="1">
                          <a:latin typeface="+mj-lt"/>
                          <a:ea typeface="Fira Sans Extra Condensed"/>
                          <a:cs typeface="Fira Sans Extra Condensed"/>
                          <a:sym typeface="Fira Sans Extra Condensed"/>
                        </a:rPr>
                        <a:t>marca</a:t>
                      </a:r>
                      <a:r>
                        <a:rPr lang="en-GB" sz="1200" dirty="0">
                          <a:latin typeface="+mj-lt"/>
                          <a:ea typeface="Fira Sans Extra Condensed"/>
                          <a:cs typeface="Fira Sans Extra Condensed"/>
                          <a:sym typeface="Fira Sans Extra Condensed"/>
                        </a:rPr>
                        <a:t>: </a:t>
                      </a:r>
                      <a:r>
                        <a:rPr lang="en-GB" sz="1200" dirty="0" err="1">
                          <a:latin typeface="+mj-lt"/>
                          <a:ea typeface="Fira Sans Extra Condensed"/>
                          <a:cs typeface="Fira Sans Extra Condensed"/>
                          <a:sym typeface="Fira Sans Extra Condensed"/>
                        </a:rPr>
                        <a:t>línea</a:t>
                      </a:r>
                      <a:endParaRPr sz="1200" dirty="0">
                        <a:latin typeface="+mj-lt"/>
                        <a:ea typeface="Fira Sans Extra Condensed"/>
                        <a:cs typeface="Fira Sans Extra Condensed"/>
                        <a:sym typeface="Fira Sans Extra Condensed"/>
                      </a:endParaRPr>
                    </a:p>
                  </a:txBody>
                  <a:tcPr marL="91425" marR="91425" marT="91425" marB="91425"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Clr>
                          <a:schemeClr val="dk1"/>
                        </a:buClr>
                        <a:buFont typeface="Arial"/>
                        <a:buNone/>
                      </a:pPr>
                      <a:r>
                        <a:rPr lang="en-GB" sz="1200">
                          <a:latin typeface="+mj-lt"/>
                          <a:ea typeface="Fira Sans Extra Condensed"/>
                          <a:cs typeface="Fira Sans Extra Condensed"/>
                          <a:sym typeface="Fira Sans Extra Condensed"/>
                        </a:rPr>
                        <a:t>marca: punto</a:t>
                      </a:r>
                      <a:endParaRPr sz="1200">
                        <a:latin typeface="+mj-lt"/>
                        <a:ea typeface="Fira Sans Extra Condensed"/>
                        <a:cs typeface="Fira Sans Extra Condensed"/>
                        <a:sym typeface="Fira Sans Extra Condensed"/>
                      </a:endParaRPr>
                    </a:p>
                  </a:txBody>
                  <a:tcPr marL="91425" marR="91425" marT="91425" marB="91425"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Clr>
                          <a:schemeClr val="dk1"/>
                        </a:buClr>
                        <a:buFont typeface="Arial"/>
                        <a:buNone/>
                      </a:pPr>
                      <a:r>
                        <a:rPr lang="en-GB" sz="1200" dirty="0" err="1">
                          <a:latin typeface="+mj-lt"/>
                          <a:ea typeface="Fira Sans Extra Condensed"/>
                          <a:cs typeface="Fira Sans Extra Condensed"/>
                          <a:sym typeface="Fira Sans Extra Condensed"/>
                        </a:rPr>
                        <a:t>marca</a:t>
                      </a:r>
                      <a:r>
                        <a:rPr lang="en-GB" sz="1200" dirty="0">
                          <a:latin typeface="+mj-lt"/>
                          <a:ea typeface="Fira Sans Extra Condensed"/>
                          <a:cs typeface="Fira Sans Extra Condensed"/>
                          <a:sym typeface="Fira Sans Extra Condensed"/>
                        </a:rPr>
                        <a:t>: punto</a:t>
                      </a:r>
                      <a:endParaRPr sz="1200" dirty="0">
                        <a:latin typeface="+mj-lt"/>
                        <a:ea typeface="Fira Sans Extra Condensed"/>
                        <a:cs typeface="Fira Sans Extra Condensed"/>
                        <a:sym typeface="Fira Sans Extra Condensed"/>
                      </a:endParaRPr>
                    </a:p>
                  </a:txBody>
                  <a:tcPr marL="91425" marR="91425" marT="91425" marB="91425"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Clr>
                          <a:schemeClr val="dk1"/>
                        </a:buClr>
                        <a:buFont typeface="Arial"/>
                        <a:buNone/>
                      </a:pPr>
                      <a:r>
                        <a:rPr lang="en-GB" sz="1200" dirty="0" err="1">
                          <a:latin typeface="+mj-lt"/>
                          <a:ea typeface="Fira Sans Extra Condensed"/>
                          <a:cs typeface="Fira Sans Extra Condensed"/>
                          <a:sym typeface="Fira Sans Extra Condensed"/>
                        </a:rPr>
                        <a:t>marca</a:t>
                      </a:r>
                      <a:r>
                        <a:rPr lang="en-GB" sz="1200" dirty="0">
                          <a:latin typeface="+mj-lt"/>
                          <a:ea typeface="Fira Sans Extra Condensed"/>
                          <a:cs typeface="Fira Sans Extra Condensed"/>
                          <a:sym typeface="Fira Sans Extra Condensed"/>
                        </a:rPr>
                        <a:t>: punto</a:t>
                      </a:r>
                      <a:endParaRPr sz="1200" dirty="0">
                        <a:latin typeface="+mj-lt"/>
                        <a:ea typeface="Fira Sans Extra Condensed"/>
                        <a:cs typeface="Fira Sans Extra Condensed"/>
                        <a:sym typeface="Fira Sans Extra Condensed"/>
                      </a:endParaRPr>
                    </a:p>
                  </a:txBody>
                  <a:tcPr marL="91425" marR="91425" marT="91425" marB="91425"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50543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609E002C-62C4-1857-B2FA-AEA03CDE6C43}"/>
              </a:ext>
            </a:extLst>
          </p:cNvPr>
          <p:cNvSpPr txBox="1"/>
          <p:nvPr/>
        </p:nvSpPr>
        <p:spPr>
          <a:xfrm>
            <a:off x="733301" y="596884"/>
            <a:ext cx="6890657" cy="921727"/>
          </a:xfrm>
          <a:prstGeom prst="rect">
            <a:avLst/>
          </a:prstGeom>
          <a:noFill/>
        </p:spPr>
        <p:txBody>
          <a:bodyPr wrap="square" anchor="ctr">
            <a:spAutoFit/>
          </a:bodyPr>
          <a:lstStyle/>
          <a:p>
            <a:pPr>
              <a:lnSpc>
                <a:spcPct val="200000"/>
              </a:lnSpc>
            </a:pPr>
            <a:r>
              <a:rPr lang="es-ES" sz="3200" dirty="0"/>
              <a:t>Atributos y Canales</a:t>
            </a:r>
            <a:endParaRPr lang="es-ES" sz="3200" b="1" i="1" dirty="0"/>
          </a:p>
        </p:txBody>
      </p:sp>
      <p:sp>
        <p:nvSpPr>
          <p:cNvPr id="5" name="CuadroTexto 4">
            <a:extLst>
              <a:ext uri="{FF2B5EF4-FFF2-40B4-BE49-F238E27FC236}">
                <a16:creationId xmlns:a16="http://schemas.microsoft.com/office/drawing/2014/main" id="{3B154D8D-ABBE-BF77-89F7-1876F7CDD4AE}"/>
              </a:ext>
            </a:extLst>
          </p:cNvPr>
          <p:cNvSpPr txBox="1"/>
          <p:nvPr/>
        </p:nvSpPr>
        <p:spPr>
          <a:xfrm>
            <a:off x="733301" y="1764519"/>
            <a:ext cx="4907478" cy="3328860"/>
          </a:xfrm>
          <a:prstGeom prst="rect">
            <a:avLst/>
          </a:prstGeom>
          <a:noFill/>
        </p:spPr>
        <p:txBody>
          <a:bodyPr wrap="square">
            <a:spAutoFit/>
          </a:bodyPr>
          <a:lstStyle/>
          <a:p>
            <a:pPr marL="0" lvl="0" indent="0" algn="l" rtl="0">
              <a:lnSpc>
                <a:spcPct val="200000"/>
              </a:lnSpc>
              <a:spcBef>
                <a:spcPts val="0"/>
              </a:spcBef>
              <a:spcAft>
                <a:spcPts val="0"/>
              </a:spcAft>
              <a:buNone/>
            </a:pPr>
            <a:r>
              <a:rPr lang="es-ES" dirty="0"/>
              <a:t>Los canales que transmiten perceptualmente información de </a:t>
            </a:r>
            <a:r>
              <a:rPr lang="es-ES" b="1" dirty="0">
                <a:solidFill>
                  <a:srgbClr val="0176DE"/>
                </a:solidFill>
              </a:rPr>
              <a:t>magnitud</a:t>
            </a:r>
            <a:r>
              <a:rPr lang="es-ES" dirty="0"/>
              <a:t> son adecuados para atributos </a:t>
            </a:r>
            <a:r>
              <a:rPr lang="es-ES" b="1" dirty="0">
                <a:solidFill>
                  <a:srgbClr val="0176DE"/>
                </a:solidFill>
              </a:rPr>
              <a:t>ordenados</a:t>
            </a:r>
            <a:r>
              <a:rPr lang="es-ES" dirty="0"/>
              <a:t>, y aquellos que transmiten información de </a:t>
            </a:r>
            <a:r>
              <a:rPr lang="es-ES" b="1" dirty="0">
                <a:solidFill>
                  <a:srgbClr val="FF0000"/>
                </a:solidFill>
              </a:rPr>
              <a:t>identidad</a:t>
            </a:r>
            <a:r>
              <a:rPr lang="es-ES" dirty="0"/>
              <a:t> son adecuados para atributos </a:t>
            </a:r>
            <a:r>
              <a:rPr lang="es-ES" b="1" dirty="0">
                <a:solidFill>
                  <a:srgbClr val="FF0000"/>
                </a:solidFill>
              </a:rPr>
              <a:t>categóricos</a:t>
            </a:r>
            <a:r>
              <a:rPr lang="es-ES" dirty="0"/>
              <a:t>.</a:t>
            </a:r>
          </a:p>
        </p:txBody>
      </p:sp>
      <p:pic>
        <p:nvPicPr>
          <p:cNvPr id="6" name="Imagen 5">
            <a:extLst>
              <a:ext uri="{FF2B5EF4-FFF2-40B4-BE49-F238E27FC236}">
                <a16:creationId xmlns:a16="http://schemas.microsoft.com/office/drawing/2014/main" id="{4DD5003E-4B50-CCDE-F259-758C9EBD4018}"/>
              </a:ext>
            </a:extLst>
          </p:cNvPr>
          <p:cNvPicPr>
            <a:picLocks noChangeAspect="1"/>
          </p:cNvPicPr>
          <p:nvPr/>
        </p:nvPicPr>
        <p:blipFill>
          <a:blip r:embed="rId2"/>
          <a:stretch>
            <a:fillRect/>
          </a:stretch>
        </p:blipFill>
        <p:spPr>
          <a:xfrm>
            <a:off x="6383616" y="3165407"/>
            <a:ext cx="4095445" cy="2954395"/>
          </a:xfrm>
          <a:prstGeom prst="rect">
            <a:avLst/>
          </a:prstGeom>
        </p:spPr>
      </p:pic>
      <p:pic>
        <p:nvPicPr>
          <p:cNvPr id="8" name="Imagen 7">
            <a:extLst>
              <a:ext uri="{FF2B5EF4-FFF2-40B4-BE49-F238E27FC236}">
                <a16:creationId xmlns:a16="http://schemas.microsoft.com/office/drawing/2014/main" id="{822C4247-A1A8-C5E3-8145-4A9583748F20}"/>
              </a:ext>
            </a:extLst>
          </p:cNvPr>
          <p:cNvPicPr>
            <a:picLocks noChangeAspect="1"/>
          </p:cNvPicPr>
          <p:nvPr/>
        </p:nvPicPr>
        <p:blipFill>
          <a:blip r:embed="rId3"/>
          <a:stretch>
            <a:fillRect/>
          </a:stretch>
        </p:blipFill>
        <p:spPr>
          <a:xfrm>
            <a:off x="6207776" y="1166595"/>
            <a:ext cx="4613329" cy="1507742"/>
          </a:xfrm>
          <a:prstGeom prst="rect">
            <a:avLst/>
          </a:prstGeom>
        </p:spPr>
      </p:pic>
      <p:sp>
        <p:nvSpPr>
          <p:cNvPr id="9" name="CuadroTexto 8">
            <a:extLst>
              <a:ext uri="{FF2B5EF4-FFF2-40B4-BE49-F238E27FC236}">
                <a16:creationId xmlns:a16="http://schemas.microsoft.com/office/drawing/2014/main" id="{4CB0D011-256B-49A5-C85B-4933D7E87148}"/>
              </a:ext>
            </a:extLst>
          </p:cNvPr>
          <p:cNvSpPr txBox="1"/>
          <p:nvPr/>
        </p:nvSpPr>
        <p:spPr>
          <a:xfrm>
            <a:off x="6214508" y="738198"/>
            <a:ext cx="1623638" cy="369332"/>
          </a:xfrm>
          <a:prstGeom prst="rect">
            <a:avLst/>
          </a:prstGeom>
          <a:noFill/>
        </p:spPr>
        <p:txBody>
          <a:bodyPr wrap="square">
            <a:spAutoFit/>
          </a:bodyPr>
          <a:lstStyle/>
          <a:p>
            <a:r>
              <a:rPr lang="es-ES" b="1" dirty="0">
                <a:solidFill>
                  <a:srgbClr val="FAB030"/>
                </a:solidFill>
              </a:rPr>
              <a:t>Atributos</a:t>
            </a:r>
            <a:endParaRPr lang="es-CL" dirty="0">
              <a:solidFill>
                <a:srgbClr val="FAB030"/>
              </a:solidFill>
            </a:endParaRPr>
          </a:p>
        </p:txBody>
      </p:sp>
      <p:sp>
        <p:nvSpPr>
          <p:cNvPr id="11" name="CuadroTexto 10">
            <a:extLst>
              <a:ext uri="{FF2B5EF4-FFF2-40B4-BE49-F238E27FC236}">
                <a16:creationId xmlns:a16="http://schemas.microsoft.com/office/drawing/2014/main" id="{33B2ADA9-BB76-3432-3460-214D5F147228}"/>
              </a:ext>
            </a:extLst>
          </p:cNvPr>
          <p:cNvSpPr txBox="1"/>
          <p:nvPr/>
        </p:nvSpPr>
        <p:spPr>
          <a:xfrm>
            <a:off x="6214508" y="2796075"/>
            <a:ext cx="1623638" cy="369332"/>
          </a:xfrm>
          <a:prstGeom prst="rect">
            <a:avLst/>
          </a:prstGeom>
          <a:noFill/>
        </p:spPr>
        <p:txBody>
          <a:bodyPr wrap="square">
            <a:spAutoFit/>
          </a:bodyPr>
          <a:lstStyle/>
          <a:p>
            <a:r>
              <a:rPr lang="es-ES" b="1" dirty="0">
                <a:solidFill>
                  <a:srgbClr val="FAB030"/>
                </a:solidFill>
              </a:rPr>
              <a:t>Canal</a:t>
            </a:r>
            <a:endParaRPr lang="es-CL" dirty="0">
              <a:solidFill>
                <a:srgbClr val="FAB030"/>
              </a:solidFill>
            </a:endParaRPr>
          </a:p>
        </p:txBody>
      </p:sp>
    </p:spTree>
    <p:extLst>
      <p:ext uri="{BB962C8B-B14F-4D97-AF65-F5344CB8AC3E}">
        <p14:creationId xmlns:p14="http://schemas.microsoft.com/office/powerpoint/2010/main" val="92697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609E002C-62C4-1857-B2FA-AEA03CDE6C43}"/>
              </a:ext>
            </a:extLst>
          </p:cNvPr>
          <p:cNvSpPr txBox="1"/>
          <p:nvPr/>
        </p:nvSpPr>
        <p:spPr>
          <a:xfrm>
            <a:off x="733301" y="596980"/>
            <a:ext cx="10073244" cy="921534"/>
          </a:xfrm>
          <a:prstGeom prst="rect">
            <a:avLst/>
          </a:prstGeom>
          <a:noFill/>
        </p:spPr>
        <p:txBody>
          <a:bodyPr wrap="square" anchor="ctr">
            <a:spAutoFit/>
          </a:bodyPr>
          <a:lstStyle/>
          <a:p>
            <a:pPr>
              <a:lnSpc>
                <a:spcPct val="200000"/>
              </a:lnSpc>
            </a:pPr>
            <a:r>
              <a:rPr lang="es-ES" sz="3200" dirty="0"/>
              <a:t>Atributos y Canales: </a:t>
            </a:r>
            <a:r>
              <a:rPr lang="es-ES" sz="3200" b="1" dirty="0"/>
              <a:t>Expresividad y Efectividad</a:t>
            </a:r>
            <a:endParaRPr lang="es-ES" sz="3200" b="1" i="1" dirty="0"/>
          </a:p>
        </p:txBody>
      </p:sp>
      <p:pic>
        <p:nvPicPr>
          <p:cNvPr id="3" name="Imagen 2">
            <a:extLst>
              <a:ext uri="{FF2B5EF4-FFF2-40B4-BE49-F238E27FC236}">
                <a16:creationId xmlns:a16="http://schemas.microsoft.com/office/drawing/2014/main" id="{55BEBECD-71CA-E42C-3F14-5C70ECE8FBD8}"/>
              </a:ext>
            </a:extLst>
          </p:cNvPr>
          <p:cNvPicPr>
            <a:picLocks noChangeAspect="1"/>
          </p:cNvPicPr>
          <p:nvPr/>
        </p:nvPicPr>
        <p:blipFill>
          <a:blip r:embed="rId2"/>
          <a:stretch>
            <a:fillRect/>
          </a:stretch>
        </p:blipFill>
        <p:spPr>
          <a:xfrm>
            <a:off x="4996144" y="1613245"/>
            <a:ext cx="6462555" cy="4647775"/>
          </a:xfrm>
          <a:prstGeom prst="rect">
            <a:avLst/>
          </a:prstGeom>
        </p:spPr>
      </p:pic>
      <p:sp>
        <p:nvSpPr>
          <p:cNvPr id="4" name="CuadroTexto 3">
            <a:extLst>
              <a:ext uri="{FF2B5EF4-FFF2-40B4-BE49-F238E27FC236}">
                <a16:creationId xmlns:a16="http://schemas.microsoft.com/office/drawing/2014/main" id="{8DE98CA5-0F37-9F1B-4DA2-7797AAF2EF05}"/>
              </a:ext>
            </a:extLst>
          </p:cNvPr>
          <p:cNvSpPr txBox="1"/>
          <p:nvPr/>
        </p:nvSpPr>
        <p:spPr>
          <a:xfrm>
            <a:off x="733301" y="1764519"/>
            <a:ext cx="4194959" cy="4160050"/>
          </a:xfrm>
          <a:prstGeom prst="rect">
            <a:avLst/>
          </a:prstGeom>
          <a:noFill/>
        </p:spPr>
        <p:txBody>
          <a:bodyPr wrap="square">
            <a:spAutoFit/>
          </a:bodyPr>
          <a:lstStyle/>
          <a:p>
            <a:pPr marL="0" lvl="0" indent="0" algn="l" rtl="0">
              <a:lnSpc>
                <a:spcPct val="200000"/>
              </a:lnSpc>
              <a:spcBef>
                <a:spcPts val="0"/>
              </a:spcBef>
              <a:spcAft>
                <a:spcPts val="0"/>
              </a:spcAft>
              <a:buNone/>
            </a:pPr>
            <a:r>
              <a:rPr lang="es-ES" b="1" dirty="0"/>
              <a:t>Expresividad</a:t>
            </a:r>
            <a:endParaRPr lang="es-ES" dirty="0"/>
          </a:p>
          <a:p>
            <a:pPr marL="0" lvl="0" indent="0" algn="l" rtl="0">
              <a:spcBef>
                <a:spcPts val="0"/>
              </a:spcBef>
              <a:spcAft>
                <a:spcPts val="0"/>
              </a:spcAft>
              <a:buNone/>
            </a:pPr>
            <a:r>
              <a:rPr lang="es-ES" dirty="0"/>
              <a:t>Debe haber coherencia entre el tipo de canal (magnitud, identidad) con la semántica del atributo (cuantitativo, ordinal, categórico)</a:t>
            </a:r>
          </a:p>
          <a:p>
            <a:pPr marL="0" lvl="0" indent="0" algn="l" rtl="0">
              <a:spcBef>
                <a:spcPts val="0"/>
              </a:spcBef>
              <a:spcAft>
                <a:spcPts val="0"/>
              </a:spcAft>
              <a:buNone/>
            </a:pPr>
            <a:endParaRPr lang="es-ES" dirty="0"/>
          </a:p>
          <a:p>
            <a:pPr marL="0" lvl="0" indent="0" algn="l" rtl="0">
              <a:lnSpc>
                <a:spcPct val="200000"/>
              </a:lnSpc>
              <a:spcBef>
                <a:spcPts val="0"/>
              </a:spcBef>
              <a:spcAft>
                <a:spcPts val="0"/>
              </a:spcAft>
              <a:buNone/>
            </a:pPr>
            <a:r>
              <a:rPr lang="es-ES" b="1" dirty="0"/>
              <a:t>Efectividad</a:t>
            </a:r>
          </a:p>
          <a:p>
            <a:pPr marL="0" lvl="0" indent="0" algn="l" rtl="0">
              <a:spcBef>
                <a:spcPts val="0"/>
              </a:spcBef>
              <a:spcAft>
                <a:spcPts val="0"/>
              </a:spcAft>
              <a:buNone/>
            </a:pPr>
            <a:r>
              <a:rPr lang="es-ES" dirty="0"/>
              <a:t>Codificar los atributos más importantes de los datos con los canales más efectivos.</a:t>
            </a:r>
          </a:p>
          <a:p>
            <a:pPr marL="0" lvl="0" indent="0" algn="l" rtl="0">
              <a:lnSpc>
                <a:spcPct val="200000"/>
              </a:lnSpc>
              <a:spcBef>
                <a:spcPts val="0"/>
              </a:spcBef>
              <a:spcAft>
                <a:spcPts val="0"/>
              </a:spcAft>
              <a:buNone/>
            </a:pPr>
            <a:endParaRPr lang="es-ES" dirty="0"/>
          </a:p>
        </p:txBody>
      </p:sp>
    </p:spTree>
    <p:extLst>
      <p:ext uri="{BB962C8B-B14F-4D97-AF65-F5344CB8AC3E}">
        <p14:creationId xmlns:p14="http://schemas.microsoft.com/office/powerpoint/2010/main" val="1282367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609E002C-62C4-1857-B2FA-AEA03CDE6C43}"/>
              </a:ext>
            </a:extLst>
          </p:cNvPr>
          <p:cNvSpPr txBox="1"/>
          <p:nvPr/>
        </p:nvSpPr>
        <p:spPr>
          <a:xfrm>
            <a:off x="733301" y="596980"/>
            <a:ext cx="10073244" cy="921534"/>
          </a:xfrm>
          <a:prstGeom prst="rect">
            <a:avLst/>
          </a:prstGeom>
          <a:noFill/>
        </p:spPr>
        <p:txBody>
          <a:bodyPr wrap="square" anchor="ctr">
            <a:spAutoFit/>
          </a:bodyPr>
          <a:lstStyle/>
          <a:p>
            <a:pPr>
              <a:lnSpc>
                <a:spcPct val="200000"/>
              </a:lnSpc>
            </a:pPr>
            <a:r>
              <a:rPr lang="es-ES" sz="3200" dirty="0"/>
              <a:t>Canales: Medir la </a:t>
            </a:r>
            <a:r>
              <a:rPr lang="es-ES" sz="3200" b="1" dirty="0"/>
              <a:t>Efectividad</a:t>
            </a:r>
            <a:r>
              <a:rPr lang="es-ES" sz="3200" dirty="0"/>
              <a:t> con </a:t>
            </a:r>
            <a:r>
              <a:rPr lang="es-ES" sz="3200" b="1" dirty="0"/>
              <a:t>Exactitud </a:t>
            </a:r>
            <a:endParaRPr lang="es-ES" sz="3200" b="1" i="1" dirty="0"/>
          </a:p>
        </p:txBody>
      </p:sp>
      <p:sp>
        <p:nvSpPr>
          <p:cNvPr id="4" name="CuadroTexto 3">
            <a:extLst>
              <a:ext uri="{FF2B5EF4-FFF2-40B4-BE49-F238E27FC236}">
                <a16:creationId xmlns:a16="http://schemas.microsoft.com/office/drawing/2014/main" id="{8DE98CA5-0F37-9F1B-4DA2-7797AAF2EF05}"/>
              </a:ext>
            </a:extLst>
          </p:cNvPr>
          <p:cNvSpPr txBox="1"/>
          <p:nvPr/>
        </p:nvSpPr>
        <p:spPr>
          <a:xfrm>
            <a:off x="733301" y="1764519"/>
            <a:ext cx="6190013" cy="3329053"/>
          </a:xfrm>
          <a:prstGeom prst="rect">
            <a:avLst/>
          </a:prstGeom>
          <a:noFill/>
        </p:spPr>
        <p:txBody>
          <a:bodyPr wrap="square">
            <a:spAutoFit/>
          </a:bodyPr>
          <a:lstStyle/>
          <a:p>
            <a:pPr marL="0" lvl="0" indent="0" algn="l" rtl="0">
              <a:lnSpc>
                <a:spcPct val="200000"/>
              </a:lnSpc>
              <a:spcBef>
                <a:spcPts val="0"/>
              </a:spcBef>
              <a:spcAft>
                <a:spcPts val="0"/>
              </a:spcAft>
              <a:buNone/>
            </a:pPr>
            <a:r>
              <a:rPr lang="es-ES" b="1" dirty="0"/>
              <a:t>Expresividad</a:t>
            </a:r>
            <a:endParaRPr lang="es-ES" dirty="0"/>
          </a:p>
          <a:p>
            <a:pPr marL="0" lvl="0" indent="0" algn="l" rtl="0">
              <a:spcBef>
                <a:spcPts val="0"/>
              </a:spcBef>
              <a:spcAft>
                <a:spcPts val="0"/>
              </a:spcAft>
              <a:buNone/>
            </a:pPr>
            <a:r>
              <a:rPr lang="es-ES" dirty="0"/>
              <a:t>Debe haber coherencia entre el tipo de canal (magnitud, identidad) con la semántica del atributo (cuantitativo, ordinal, categórico)</a:t>
            </a:r>
          </a:p>
          <a:p>
            <a:pPr marL="0" lvl="0" indent="0" algn="l" rtl="0">
              <a:spcBef>
                <a:spcPts val="0"/>
              </a:spcBef>
              <a:spcAft>
                <a:spcPts val="0"/>
              </a:spcAft>
              <a:buNone/>
            </a:pPr>
            <a:endParaRPr lang="es-ES" dirty="0"/>
          </a:p>
          <a:p>
            <a:pPr marL="0" lvl="0" indent="0" algn="l" rtl="0">
              <a:lnSpc>
                <a:spcPct val="200000"/>
              </a:lnSpc>
              <a:spcBef>
                <a:spcPts val="0"/>
              </a:spcBef>
              <a:spcAft>
                <a:spcPts val="0"/>
              </a:spcAft>
              <a:buNone/>
            </a:pPr>
            <a:r>
              <a:rPr lang="es-ES" b="1" dirty="0"/>
              <a:t>Efectividad</a:t>
            </a:r>
          </a:p>
          <a:p>
            <a:pPr marL="0" lvl="0" indent="0" algn="l" rtl="0">
              <a:spcBef>
                <a:spcPts val="0"/>
              </a:spcBef>
              <a:spcAft>
                <a:spcPts val="0"/>
              </a:spcAft>
              <a:buNone/>
            </a:pPr>
            <a:r>
              <a:rPr lang="es-ES" dirty="0"/>
              <a:t>Codificar los atributos más importantes de los datos con los canales más efectivos.</a:t>
            </a:r>
          </a:p>
          <a:p>
            <a:pPr marL="0" lvl="0" indent="0" algn="l" rtl="0">
              <a:lnSpc>
                <a:spcPct val="200000"/>
              </a:lnSpc>
              <a:spcBef>
                <a:spcPts val="0"/>
              </a:spcBef>
              <a:spcAft>
                <a:spcPts val="0"/>
              </a:spcAft>
              <a:buNone/>
            </a:pPr>
            <a:endParaRPr lang="es-ES" dirty="0"/>
          </a:p>
        </p:txBody>
      </p:sp>
    </p:spTree>
    <p:extLst>
      <p:ext uri="{BB962C8B-B14F-4D97-AF65-F5344CB8AC3E}">
        <p14:creationId xmlns:p14="http://schemas.microsoft.com/office/powerpoint/2010/main" val="28352457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D599CF-40D5-4E3F-87F5-7B7E6780DC4D}"/>
              </a:ext>
            </a:extLst>
          </p:cNvPr>
          <p:cNvSpPr>
            <a:spLocks noGrp="1"/>
          </p:cNvSpPr>
          <p:nvPr>
            <p:ph type="ctrTitle"/>
          </p:nvPr>
        </p:nvSpPr>
        <p:spPr>
          <a:xfrm>
            <a:off x="2565338" y="1441938"/>
            <a:ext cx="7061323" cy="3974124"/>
          </a:xfrm>
        </p:spPr>
        <p:txBody>
          <a:bodyPr vert="horz" lIns="91440" tIns="45720" rIns="91440" bIns="45720" rtlCol="0" anchor="ctr">
            <a:normAutofit/>
          </a:bodyPr>
          <a:lstStyle/>
          <a:p>
            <a:pPr algn="ctr">
              <a:lnSpc>
                <a:spcPct val="100000"/>
              </a:lnSpc>
            </a:pPr>
            <a:r>
              <a:rPr kumimoji="0" lang="es-ES" sz="5400" b="0" i="0" u="none" strike="noStrike" kern="1200" cap="none" spc="0" normalizeH="0" baseline="0" noProof="0" dirty="0" err="1">
                <a:ln>
                  <a:noFill/>
                </a:ln>
                <a:solidFill>
                  <a:srgbClr val="595959"/>
                </a:solidFill>
                <a:effectLst/>
                <a:uLnTx/>
                <a:uFillTx/>
                <a:latin typeface="Century Gothic" panose="020F0302020204030204"/>
                <a:ea typeface="+mn-ea"/>
                <a:cs typeface="+mn-cs"/>
              </a:rPr>
              <a:t>Grammar</a:t>
            </a:r>
            <a:r>
              <a:rPr kumimoji="0" lang="es-ES" sz="5400" b="0" i="0" u="none" strike="noStrike" kern="1200" cap="none" spc="0" normalizeH="0" baseline="0" noProof="0" dirty="0">
                <a:ln>
                  <a:noFill/>
                </a:ln>
                <a:solidFill>
                  <a:srgbClr val="595959"/>
                </a:solidFill>
                <a:effectLst/>
                <a:uLnTx/>
                <a:uFillTx/>
                <a:latin typeface="Century Gothic" panose="020F0302020204030204"/>
                <a:ea typeface="+mn-ea"/>
                <a:cs typeface="+mn-cs"/>
              </a:rPr>
              <a:t> </a:t>
            </a:r>
            <a:r>
              <a:rPr kumimoji="0" lang="es-ES" sz="5400" b="0" i="0" u="none" strike="noStrike" kern="1200" cap="none" spc="0" normalizeH="0" baseline="0" noProof="0" dirty="0" err="1">
                <a:ln>
                  <a:noFill/>
                </a:ln>
                <a:solidFill>
                  <a:srgbClr val="595959"/>
                </a:solidFill>
                <a:effectLst/>
                <a:uLnTx/>
                <a:uFillTx/>
                <a:latin typeface="Century Gothic" panose="020F0302020204030204"/>
                <a:ea typeface="+mn-ea"/>
                <a:cs typeface="+mn-cs"/>
              </a:rPr>
              <a:t>of</a:t>
            </a:r>
            <a:r>
              <a:rPr kumimoji="0" lang="es-ES" sz="5400" b="0" i="0" u="none" strike="noStrike" kern="1200" cap="none" spc="0" normalizeH="0" baseline="0" noProof="0" dirty="0">
                <a:ln>
                  <a:noFill/>
                </a:ln>
                <a:solidFill>
                  <a:srgbClr val="595959"/>
                </a:solidFill>
                <a:effectLst/>
                <a:uLnTx/>
                <a:uFillTx/>
                <a:latin typeface="Century Gothic" panose="020F0302020204030204"/>
                <a:ea typeface="+mn-ea"/>
                <a:cs typeface="+mn-cs"/>
              </a:rPr>
              <a:t> </a:t>
            </a:r>
            <a:r>
              <a:rPr kumimoji="0" lang="es-ES" sz="5400" b="0" i="0" u="none" strike="noStrike" kern="1200" cap="none" spc="0" normalizeH="0" baseline="0" noProof="0" dirty="0" err="1">
                <a:ln>
                  <a:noFill/>
                </a:ln>
                <a:solidFill>
                  <a:srgbClr val="595959"/>
                </a:solidFill>
                <a:effectLst/>
                <a:uLnTx/>
                <a:uFillTx/>
                <a:latin typeface="Century Gothic" panose="020F0302020204030204"/>
                <a:ea typeface="+mn-ea"/>
                <a:cs typeface="+mn-cs"/>
              </a:rPr>
              <a:t>Graphics</a:t>
            </a:r>
            <a:br>
              <a:rPr kumimoji="0" lang="es-ES" sz="5400" b="0" i="0" u="none" strike="noStrike" kern="1200" cap="none" spc="0" normalizeH="0" baseline="0" noProof="0" dirty="0">
                <a:ln>
                  <a:noFill/>
                </a:ln>
                <a:solidFill>
                  <a:srgbClr val="595959"/>
                </a:solidFill>
                <a:effectLst/>
                <a:uLnTx/>
                <a:uFillTx/>
                <a:latin typeface="Century Gothic" panose="020F0302020204030204"/>
                <a:ea typeface="+mn-ea"/>
                <a:cs typeface="+mn-cs"/>
              </a:rPr>
            </a:br>
            <a:br>
              <a:rPr kumimoji="0" lang="es-ES" sz="3600" b="0" i="0" u="none" strike="noStrike" kern="1200" cap="none" spc="0" normalizeH="0" baseline="0" noProof="0" dirty="0">
                <a:ln>
                  <a:noFill/>
                </a:ln>
                <a:solidFill>
                  <a:srgbClr val="595959"/>
                </a:solidFill>
                <a:effectLst/>
                <a:uLnTx/>
                <a:uFillTx/>
                <a:latin typeface="Century Gothic" panose="020F0302020204030204"/>
                <a:ea typeface="+mn-ea"/>
                <a:cs typeface="+mn-cs"/>
              </a:rPr>
            </a:br>
            <a:r>
              <a:rPr kumimoji="0" lang="es-ES" sz="3600" b="0" i="0" u="none" strike="noStrike" kern="1200" cap="none" spc="0" normalizeH="0" baseline="0" noProof="0" dirty="0">
                <a:ln>
                  <a:noFill/>
                </a:ln>
                <a:solidFill>
                  <a:srgbClr val="595959"/>
                </a:solidFill>
                <a:effectLst/>
                <a:uLnTx/>
                <a:uFillTx/>
                <a:latin typeface="Consolas" panose="020B0609020204030204" pitchFamily="49" charset="0"/>
                <a:ea typeface="+mn-ea"/>
                <a:cs typeface="+mn-cs"/>
              </a:rPr>
              <a:t>ggplot2/</a:t>
            </a:r>
            <a:r>
              <a:rPr kumimoji="0" lang="es-ES" sz="3600" b="0" i="0" u="none" strike="noStrike" kern="1200" cap="none" spc="0" normalizeH="0" baseline="0" noProof="0" dirty="0" err="1">
                <a:ln>
                  <a:noFill/>
                </a:ln>
                <a:solidFill>
                  <a:srgbClr val="595959"/>
                </a:solidFill>
                <a:effectLst/>
                <a:uLnTx/>
                <a:uFillTx/>
                <a:latin typeface="Consolas" panose="020B0609020204030204" pitchFamily="49" charset="0"/>
                <a:ea typeface="+mn-ea"/>
                <a:cs typeface="+mn-cs"/>
              </a:rPr>
              <a:t>plotnine</a:t>
            </a:r>
            <a:endParaRPr lang="en-US" sz="4400" b="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2107587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609E002C-62C4-1857-B2FA-AEA03CDE6C43}"/>
              </a:ext>
            </a:extLst>
          </p:cNvPr>
          <p:cNvSpPr txBox="1"/>
          <p:nvPr/>
        </p:nvSpPr>
        <p:spPr>
          <a:xfrm>
            <a:off x="733301" y="597621"/>
            <a:ext cx="9574481" cy="920252"/>
          </a:xfrm>
          <a:prstGeom prst="rect">
            <a:avLst/>
          </a:prstGeom>
          <a:noFill/>
        </p:spPr>
        <p:txBody>
          <a:bodyPr wrap="square" anchor="ctr">
            <a:spAutoFit/>
          </a:bodyPr>
          <a:lstStyle/>
          <a:p>
            <a:pPr>
              <a:lnSpc>
                <a:spcPct val="200000"/>
              </a:lnSpc>
            </a:pPr>
            <a:r>
              <a:rPr lang="es-ES" sz="3200" b="1" dirty="0" err="1"/>
              <a:t>Grammar</a:t>
            </a:r>
            <a:r>
              <a:rPr lang="es-ES" sz="3200" b="1" dirty="0"/>
              <a:t> </a:t>
            </a:r>
            <a:r>
              <a:rPr lang="es-ES" sz="3200" b="1" dirty="0" err="1"/>
              <a:t>of</a:t>
            </a:r>
            <a:r>
              <a:rPr lang="es-ES" sz="3200" b="1" dirty="0"/>
              <a:t> </a:t>
            </a:r>
            <a:r>
              <a:rPr lang="es-ES" sz="3200" b="1" dirty="0" err="1"/>
              <a:t>Graphics</a:t>
            </a:r>
            <a:r>
              <a:rPr lang="es-ES" sz="3200" b="1" dirty="0"/>
              <a:t> </a:t>
            </a:r>
            <a:r>
              <a:rPr lang="es-ES" sz="3200" dirty="0" err="1"/>
              <a:t>Leland</a:t>
            </a:r>
            <a:r>
              <a:rPr lang="es-ES" sz="3200" dirty="0"/>
              <a:t> Wilkinson 1999</a:t>
            </a:r>
            <a:endParaRPr lang="es-ES" sz="3200" i="1" dirty="0"/>
          </a:p>
        </p:txBody>
      </p:sp>
      <p:pic>
        <p:nvPicPr>
          <p:cNvPr id="2" name="Picture 6" descr="ggplot-3">
            <a:extLst>
              <a:ext uri="{FF2B5EF4-FFF2-40B4-BE49-F238E27FC236}">
                <a16:creationId xmlns:a16="http://schemas.microsoft.com/office/drawing/2014/main" id="{A751656C-FD0B-6327-9E7C-17FD26B328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5751" y="2275302"/>
            <a:ext cx="4191000" cy="26955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ggplot-2">
            <a:extLst>
              <a:ext uri="{FF2B5EF4-FFF2-40B4-BE49-F238E27FC236}">
                <a16:creationId xmlns:a16="http://schemas.microsoft.com/office/drawing/2014/main" id="{ABDAC60B-8F3C-0FF6-9E30-4E26089687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5751" y="2640583"/>
            <a:ext cx="4191000" cy="23145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ggplot-1">
            <a:extLst>
              <a:ext uri="{FF2B5EF4-FFF2-40B4-BE49-F238E27FC236}">
                <a16:creationId xmlns:a16="http://schemas.microsoft.com/office/drawing/2014/main" id="{9CA1001A-1EF1-7109-A3E3-8B1ECF8B7F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5751" y="3587278"/>
            <a:ext cx="4191000" cy="1352550"/>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0">
            <a:extLst>
              <a:ext uri="{FF2B5EF4-FFF2-40B4-BE49-F238E27FC236}">
                <a16:creationId xmlns:a16="http://schemas.microsoft.com/office/drawing/2014/main" id="{A0B79AD1-D7CB-E53F-EDAD-D2E1EEFBC3D2}"/>
              </a:ext>
            </a:extLst>
          </p:cNvPr>
          <p:cNvPicPr>
            <a:picLocks noChangeAspect="1"/>
          </p:cNvPicPr>
          <p:nvPr/>
        </p:nvPicPr>
        <p:blipFill>
          <a:blip r:embed="rId5"/>
          <a:stretch>
            <a:fillRect/>
          </a:stretch>
        </p:blipFill>
        <p:spPr>
          <a:xfrm>
            <a:off x="8843102" y="2387356"/>
            <a:ext cx="2543175" cy="2628900"/>
          </a:xfrm>
          <a:prstGeom prst="rect">
            <a:avLst/>
          </a:prstGeom>
        </p:spPr>
      </p:pic>
    </p:spTree>
    <p:extLst>
      <p:ext uri="{BB962C8B-B14F-4D97-AF65-F5344CB8AC3E}">
        <p14:creationId xmlns:p14="http://schemas.microsoft.com/office/powerpoint/2010/main" val="30982750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609E002C-62C4-1857-B2FA-AEA03CDE6C43}"/>
              </a:ext>
            </a:extLst>
          </p:cNvPr>
          <p:cNvSpPr txBox="1"/>
          <p:nvPr/>
        </p:nvSpPr>
        <p:spPr>
          <a:xfrm>
            <a:off x="733301" y="597621"/>
            <a:ext cx="9574481" cy="920252"/>
          </a:xfrm>
          <a:prstGeom prst="rect">
            <a:avLst/>
          </a:prstGeom>
          <a:noFill/>
        </p:spPr>
        <p:txBody>
          <a:bodyPr wrap="square" anchor="ctr">
            <a:spAutoFit/>
          </a:bodyPr>
          <a:lstStyle/>
          <a:p>
            <a:pPr>
              <a:lnSpc>
                <a:spcPct val="200000"/>
              </a:lnSpc>
            </a:pPr>
            <a:r>
              <a:rPr lang="es-ES" sz="3200" b="1" dirty="0" err="1"/>
              <a:t>Grammar</a:t>
            </a:r>
            <a:r>
              <a:rPr lang="es-ES" sz="3200" b="1" dirty="0"/>
              <a:t> </a:t>
            </a:r>
            <a:r>
              <a:rPr lang="es-ES" sz="3200" b="1" dirty="0" err="1"/>
              <a:t>of</a:t>
            </a:r>
            <a:r>
              <a:rPr lang="es-ES" sz="3200" b="1" dirty="0"/>
              <a:t> </a:t>
            </a:r>
            <a:r>
              <a:rPr lang="es-ES" sz="3200" b="1" dirty="0" err="1"/>
              <a:t>Graphics</a:t>
            </a:r>
            <a:r>
              <a:rPr lang="es-ES" sz="3200" b="1" dirty="0"/>
              <a:t> </a:t>
            </a:r>
            <a:r>
              <a:rPr lang="es-ES" sz="3200" dirty="0" err="1"/>
              <a:t>Leland</a:t>
            </a:r>
            <a:r>
              <a:rPr lang="es-ES" sz="3200" dirty="0"/>
              <a:t> Wilkinson 1999</a:t>
            </a:r>
            <a:endParaRPr lang="es-ES" sz="3200" i="1" dirty="0"/>
          </a:p>
        </p:txBody>
      </p:sp>
      <p:sp>
        <p:nvSpPr>
          <p:cNvPr id="4" name="CuadroTexto 3">
            <a:extLst>
              <a:ext uri="{FF2B5EF4-FFF2-40B4-BE49-F238E27FC236}">
                <a16:creationId xmlns:a16="http://schemas.microsoft.com/office/drawing/2014/main" id="{40C27FA0-6EFB-2286-FFF4-048EA3EA1997}"/>
              </a:ext>
            </a:extLst>
          </p:cNvPr>
          <p:cNvSpPr txBox="1"/>
          <p:nvPr/>
        </p:nvSpPr>
        <p:spPr>
          <a:xfrm>
            <a:off x="733300" y="1624610"/>
            <a:ext cx="7625695" cy="4194674"/>
          </a:xfrm>
          <a:prstGeom prst="rect">
            <a:avLst/>
          </a:prstGeom>
          <a:noFill/>
        </p:spPr>
        <p:txBody>
          <a:bodyPr wrap="square">
            <a:spAutoFit/>
          </a:bodyPr>
          <a:lstStyle/>
          <a:p>
            <a:pPr marL="0" lvl="0" indent="0" algn="l" rtl="0">
              <a:lnSpc>
                <a:spcPct val="150000"/>
              </a:lnSpc>
              <a:spcBef>
                <a:spcPts val="0"/>
              </a:spcBef>
              <a:spcAft>
                <a:spcPts val="0"/>
              </a:spcAft>
              <a:buNone/>
            </a:pPr>
            <a:r>
              <a:rPr lang="es-ES" dirty="0"/>
              <a:t>La gramática de gráficos define reglas para estructurar elementos matemáticos y estéticos en un gráfico significativo, es decir, los gráficos se construyen en base a una gramática subyacente.</a:t>
            </a:r>
          </a:p>
          <a:p>
            <a:pPr marL="742950" lvl="1" indent="-285750">
              <a:lnSpc>
                <a:spcPct val="150000"/>
              </a:lnSpc>
              <a:buFont typeface="Arial" panose="020B0604020202020204" pitchFamily="34" charset="0"/>
              <a:buChar char="•"/>
            </a:pPr>
            <a:r>
              <a:rPr lang="es-ES" dirty="0"/>
              <a:t>Los gráficos están compuestos por </a:t>
            </a:r>
            <a:r>
              <a:rPr lang="es-ES" b="1" dirty="0"/>
              <a:t>capas</a:t>
            </a:r>
            <a:r>
              <a:rPr lang="es-ES" dirty="0"/>
              <a:t> distintas de elementos gramaticales.</a:t>
            </a:r>
          </a:p>
          <a:p>
            <a:pPr marL="742950" lvl="1" indent="-285750">
              <a:lnSpc>
                <a:spcPct val="150000"/>
              </a:lnSpc>
              <a:buFont typeface="Arial" panose="020B0604020202020204" pitchFamily="34" charset="0"/>
              <a:buChar char="•"/>
            </a:pPr>
            <a:r>
              <a:rPr lang="es-ES" dirty="0"/>
              <a:t>Los gráficos se construyen con </a:t>
            </a:r>
            <a:r>
              <a:rPr lang="es-ES" b="1" dirty="0"/>
              <a:t>mapeos estéticos </a:t>
            </a:r>
            <a:r>
              <a:rPr lang="es-ES" dirty="0"/>
              <a:t>(</a:t>
            </a:r>
            <a:r>
              <a:rPr lang="es-ES" i="1" dirty="0" err="1"/>
              <a:t>mapping</a:t>
            </a:r>
            <a:r>
              <a:rPr lang="es-ES" i="1" dirty="0"/>
              <a:t> </a:t>
            </a:r>
            <a:r>
              <a:rPr lang="es-ES" b="1" i="1" dirty="0" err="1"/>
              <a:t>aes</a:t>
            </a:r>
            <a:r>
              <a:rPr lang="es-ES" i="1" dirty="0" err="1"/>
              <a:t>thetics</a:t>
            </a:r>
            <a:r>
              <a:rPr lang="es-ES" dirty="0"/>
              <a:t>) apropiados para hacer que estos gráficos sean significativos.</a:t>
            </a:r>
          </a:p>
          <a:p>
            <a:pPr marL="742950" lvl="1" indent="-285750">
              <a:lnSpc>
                <a:spcPct val="150000"/>
              </a:lnSpc>
              <a:buFont typeface="Arial" panose="020B0604020202020204" pitchFamily="34" charset="0"/>
              <a:buChar char="•"/>
            </a:pPr>
            <a:endParaRPr lang="es-ES" dirty="0"/>
          </a:p>
          <a:p>
            <a:pPr marL="0" lvl="0" indent="0" algn="l" rtl="0">
              <a:lnSpc>
                <a:spcPct val="150000"/>
              </a:lnSpc>
              <a:spcBef>
                <a:spcPts val="0"/>
              </a:spcBef>
              <a:spcAft>
                <a:spcPts val="0"/>
              </a:spcAft>
              <a:buNone/>
            </a:pPr>
            <a:r>
              <a:rPr lang="es-ES" dirty="0" err="1"/>
              <a:t>Frameworks</a:t>
            </a:r>
            <a:r>
              <a:rPr lang="es-ES" dirty="0"/>
              <a:t> que usaremos: ggplot2 R, </a:t>
            </a:r>
            <a:r>
              <a:rPr lang="es-ES" dirty="0" err="1"/>
              <a:t>plotnine</a:t>
            </a:r>
            <a:r>
              <a:rPr lang="es-ES" dirty="0"/>
              <a:t> </a:t>
            </a:r>
            <a:r>
              <a:rPr lang="es-ES" dirty="0" err="1"/>
              <a:t>python</a:t>
            </a:r>
            <a:r>
              <a:rPr lang="es-ES" dirty="0"/>
              <a:t>.</a:t>
            </a:r>
          </a:p>
        </p:txBody>
      </p:sp>
      <p:pic>
        <p:nvPicPr>
          <p:cNvPr id="26" name="Imagen 25">
            <a:extLst>
              <a:ext uri="{FF2B5EF4-FFF2-40B4-BE49-F238E27FC236}">
                <a16:creationId xmlns:a16="http://schemas.microsoft.com/office/drawing/2014/main" id="{90DD5174-72DA-757B-7AC9-B028EB83A345}"/>
              </a:ext>
            </a:extLst>
          </p:cNvPr>
          <p:cNvPicPr>
            <a:picLocks noChangeAspect="1"/>
          </p:cNvPicPr>
          <p:nvPr/>
        </p:nvPicPr>
        <p:blipFill>
          <a:blip r:embed="rId2"/>
          <a:stretch>
            <a:fillRect/>
          </a:stretch>
        </p:blipFill>
        <p:spPr>
          <a:xfrm>
            <a:off x="8843102" y="2387356"/>
            <a:ext cx="2543175" cy="2628900"/>
          </a:xfrm>
          <a:prstGeom prst="rect">
            <a:avLst/>
          </a:prstGeom>
        </p:spPr>
      </p:pic>
    </p:spTree>
    <p:extLst>
      <p:ext uri="{BB962C8B-B14F-4D97-AF65-F5344CB8AC3E}">
        <p14:creationId xmlns:p14="http://schemas.microsoft.com/office/powerpoint/2010/main" val="1917032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Un conjunto de letras blancas en un fondo blanco&#10;&#10;Descripción generada automáticamente con confianza media">
            <a:extLst>
              <a:ext uri="{FF2B5EF4-FFF2-40B4-BE49-F238E27FC236}">
                <a16:creationId xmlns:a16="http://schemas.microsoft.com/office/drawing/2014/main" id="{80355F30-EA98-37D5-ED88-42E326EC183F}"/>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39728" r="39728"/>
          <a:stretch>
            <a:fillRect/>
          </a:stretch>
        </p:blipFill>
        <p:spPr/>
      </p:pic>
      <p:pic>
        <p:nvPicPr>
          <p:cNvPr id="15" name="Marcador de posición de imagen 14" descr="Imagen que contiene Dibujo de ingeniería&#10;&#10;Descripción generada automáticamente">
            <a:extLst>
              <a:ext uri="{FF2B5EF4-FFF2-40B4-BE49-F238E27FC236}">
                <a16:creationId xmlns:a16="http://schemas.microsoft.com/office/drawing/2014/main" id="{BD9567B1-FB99-532B-6DA5-30DE1B6FB905}"/>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39362" r="39362"/>
          <a:stretch>
            <a:fillRect/>
          </a:stretch>
        </p:blipFill>
        <p:spPr/>
      </p:pic>
      <p:pic>
        <p:nvPicPr>
          <p:cNvPr id="10" name="Marcador de posición de imagen 9" descr="Un dibujo de un pizarrón&#10;&#10;Descripción generada automáticamente con confianza baja">
            <a:extLst>
              <a:ext uri="{FF2B5EF4-FFF2-40B4-BE49-F238E27FC236}">
                <a16:creationId xmlns:a16="http://schemas.microsoft.com/office/drawing/2014/main" id="{274DA18A-F05B-3F20-3854-EE6CFACB16F6}"/>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39362" r="39362"/>
          <a:stretch>
            <a:fillRect/>
          </a:stretch>
        </p:blipFill>
        <p:spPr/>
      </p:pic>
      <p:sp>
        <p:nvSpPr>
          <p:cNvPr id="5" name="Rectángulo 4">
            <a:extLst>
              <a:ext uri="{FF2B5EF4-FFF2-40B4-BE49-F238E27FC236}">
                <a16:creationId xmlns:a16="http://schemas.microsoft.com/office/drawing/2014/main" id="{6E19920A-FCF3-4BA3-BBD1-A56B54B0B70A}"/>
              </a:ext>
            </a:extLst>
          </p:cNvPr>
          <p:cNvSpPr/>
          <p:nvPr/>
        </p:nvSpPr>
        <p:spPr>
          <a:xfrm>
            <a:off x="279918" y="1950098"/>
            <a:ext cx="4767943" cy="3405673"/>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a:p>
        </p:txBody>
      </p:sp>
      <p:sp>
        <p:nvSpPr>
          <p:cNvPr id="6" name="Rectángulo 5">
            <a:extLst>
              <a:ext uri="{FF2B5EF4-FFF2-40B4-BE49-F238E27FC236}">
                <a16:creationId xmlns:a16="http://schemas.microsoft.com/office/drawing/2014/main" id="{5C93F739-76F3-4AEB-9BB9-C6E16B7F81F4}"/>
              </a:ext>
            </a:extLst>
          </p:cNvPr>
          <p:cNvSpPr/>
          <p:nvPr/>
        </p:nvSpPr>
        <p:spPr>
          <a:xfrm>
            <a:off x="279918" y="1950097"/>
            <a:ext cx="144000" cy="3405673"/>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a:p>
        </p:txBody>
      </p:sp>
      <p:sp>
        <p:nvSpPr>
          <p:cNvPr id="7" name="CuadroTexto 6">
            <a:extLst>
              <a:ext uri="{FF2B5EF4-FFF2-40B4-BE49-F238E27FC236}">
                <a16:creationId xmlns:a16="http://schemas.microsoft.com/office/drawing/2014/main" id="{81FD2E5F-D0ED-4BAA-9A6B-2C6BEC22BB1D}"/>
              </a:ext>
            </a:extLst>
          </p:cNvPr>
          <p:cNvSpPr txBox="1"/>
          <p:nvPr/>
        </p:nvSpPr>
        <p:spPr>
          <a:xfrm>
            <a:off x="625149" y="2263802"/>
            <a:ext cx="4077477" cy="872034"/>
          </a:xfrm>
          <a:prstGeom prst="rect">
            <a:avLst/>
          </a:prstGeom>
          <a:noFill/>
        </p:spPr>
        <p:txBody>
          <a:bodyPr wrap="square" lIns="0" tIns="0" rIns="0" bIns="0" rtlCol="0">
            <a:spAutoFit/>
          </a:bodyPr>
          <a:lstStyle/>
          <a:p>
            <a:pPr>
              <a:lnSpc>
                <a:spcPts val="3400"/>
              </a:lnSpc>
            </a:pPr>
            <a:r>
              <a:rPr lang="es-ES" sz="3000" b="1" dirty="0">
                <a:solidFill>
                  <a:schemeClr val="bg1"/>
                </a:solidFill>
              </a:rPr>
              <a:t>Visualización de Datos Aplicada</a:t>
            </a:r>
            <a:endParaRPr lang="es-CL" sz="3000" b="1" dirty="0">
              <a:solidFill>
                <a:schemeClr val="bg1"/>
              </a:solidFill>
            </a:endParaRPr>
          </a:p>
        </p:txBody>
      </p:sp>
      <p:sp>
        <p:nvSpPr>
          <p:cNvPr id="8" name="CuadroTexto 7">
            <a:extLst>
              <a:ext uri="{FF2B5EF4-FFF2-40B4-BE49-F238E27FC236}">
                <a16:creationId xmlns:a16="http://schemas.microsoft.com/office/drawing/2014/main" id="{8D38985D-BA15-43E7-B851-EB6F9366569D}"/>
              </a:ext>
            </a:extLst>
          </p:cNvPr>
          <p:cNvSpPr txBox="1"/>
          <p:nvPr/>
        </p:nvSpPr>
        <p:spPr>
          <a:xfrm>
            <a:off x="625149" y="3239081"/>
            <a:ext cx="4077477" cy="589905"/>
          </a:xfrm>
          <a:prstGeom prst="rect">
            <a:avLst/>
          </a:prstGeom>
          <a:noFill/>
        </p:spPr>
        <p:txBody>
          <a:bodyPr wrap="square" lIns="0" tIns="0" rIns="0" bIns="0" rtlCol="0">
            <a:spAutoFit/>
          </a:bodyPr>
          <a:lstStyle/>
          <a:p>
            <a:pPr>
              <a:lnSpc>
                <a:spcPts val="2300"/>
              </a:lnSpc>
            </a:pPr>
            <a:r>
              <a:rPr lang="pt-BR" sz="2000" b="1" dirty="0" err="1">
                <a:solidFill>
                  <a:schemeClr val="accent1">
                    <a:lumMod val="20000"/>
                    <a:lumOff val="80000"/>
                  </a:schemeClr>
                </a:solidFill>
              </a:rPr>
              <a:t>Clase</a:t>
            </a:r>
            <a:r>
              <a:rPr lang="pt-BR" sz="2000" b="1" dirty="0">
                <a:solidFill>
                  <a:schemeClr val="accent1">
                    <a:lumMod val="20000"/>
                    <a:lumOff val="80000"/>
                  </a:schemeClr>
                </a:solidFill>
              </a:rPr>
              <a:t> 3</a:t>
            </a:r>
          </a:p>
          <a:p>
            <a:pPr>
              <a:lnSpc>
                <a:spcPts val="2300"/>
              </a:lnSpc>
            </a:pPr>
            <a:r>
              <a:rPr lang="pt-BR" sz="2000" b="1" dirty="0" err="1">
                <a:solidFill>
                  <a:schemeClr val="accent1">
                    <a:lumMod val="20000"/>
                    <a:lumOff val="80000"/>
                  </a:schemeClr>
                </a:solidFill>
              </a:rPr>
              <a:t>How</a:t>
            </a:r>
            <a:r>
              <a:rPr lang="pt-BR" sz="2000" b="1" dirty="0">
                <a:solidFill>
                  <a:schemeClr val="accent1">
                    <a:lumMod val="20000"/>
                    <a:lumOff val="80000"/>
                  </a:schemeClr>
                </a:solidFill>
              </a:rPr>
              <a:t>: Marcas y </a:t>
            </a:r>
            <a:r>
              <a:rPr lang="pt-BR" sz="2000" b="1" dirty="0" err="1">
                <a:solidFill>
                  <a:schemeClr val="accent1">
                    <a:lumMod val="20000"/>
                    <a:lumOff val="80000"/>
                  </a:schemeClr>
                </a:solidFill>
              </a:rPr>
              <a:t>Señales</a:t>
            </a:r>
            <a:r>
              <a:rPr lang="pt-BR" sz="2000" b="1" dirty="0">
                <a:solidFill>
                  <a:schemeClr val="accent1">
                    <a:lumMod val="20000"/>
                    <a:lumOff val="80000"/>
                  </a:schemeClr>
                </a:solidFill>
              </a:rPr>
              <a:t>/GG</a:t>
            </a:r>
            <a:endParaRPr lang="es-CL" sz="2000" b="1" dirty="0">
              <a:solidFill>
                <a:schemeClr val="accent1">
                  <a:lumMod val="20000"/>
                  <a:lumOff val="80000"/>
                </a:schemeClr>
              </a:solidFill>
            </a:endParaRPr>
          </a:p>
        </p:txBody>
      </p:sp>
      <p:sp>
        <p:nvSpPr>
          <p:cNvPr id="9" name="CuadroTexto 8">
            <a:extLst>
              <a:ext uri="{FF2B5EF4-FFF2-40B4-BE49-F238E27FC236}">
                <a16:creationId xmlns:a16="http://schemas.microsoft.com/office/drawing/2014/main" id="{17130157-68DA-41E8-89CF-F50461673836}"/>
              </a:ext>
            </a:extLst>
          </p:cNvPr>
          <p:cNvSpPr txBox="1"/>
          <p:nvPr/>
        </p:nvSpPr>
        <p:spPr>
          <a:xfrm>
            <a:off x="625149" y="4522136"/>
            <a:ext cx="4077477" cy="564257"/>
          </a:xfrm>
          <a:prstGeom prst="rect">
            <a:avLst/>
          </a:prstGeom>
          <a:noFill/>
        </p:spPr>
        <p:txBody>
          <a:bodyPr wrap="square" lIns="0" tIns="0" rIns="0" bIns="0" rtlCol="0">
            <a:spAutoFit/>
          </a:bodyPr>
          <a:lstStyle/>
          <a:p>
            <a:pPr>
              <a:lnSpc>
                <a:spcPts val="2200"/>
              </a:lnSpc>
            </a:pPr>
            <a:r>
              <a:rPr lang="es-ES" sz="1400" b="0" dirty="0">
                <a:solidFill>
                  <a:schemeClr val="bg1"/>
                </a:solidFill>
              </a:rPr>
              <a:t>Profesor:</a:t>
            </a:r>
            <a:br>
              <a:rPr lang="es-ES" sz="1600" b="1" dirty="0">
                <a:solidFill>
                  <a:schemeClr val="bg1"/>
                </a:solidFill>
              </a:rPr>
            </a:br>
            <a:r>
              <a:rPr lang="es-ES" b="1" dirty="0">
                <a:solidFill>
                  <a:schemeClr val="bg1"/>
                </a:solidFill>
              </a:rPr>
              <a:t>Joshua Kunst Fuentes</a:t>
            </a:r>
            <a:endParaRPr lang="es-CL" b="1" dirty="0">
              <a:solidFill>
                <a:schemeClr val="bg1"/>
              </a:solidFill>
            </a:endParaRPr>
          </a:p>
        </p:txBody>
      </p:sp>
    </p:spTree>
    <p:extLst>
      <p:ext uri="{BB962C8B-B14F-4D97-AF65-F5344CB8AC3E}">
        <p14:creationId xmlns:p14="http://schemas.microsoft.com/office/powerpoint/2010/main" val="38064715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609E002C-62C4-1857-B2FA-AEA03CDE6C43}"/>
              </a:ext>
            </a:extLst>
          </p:cNvPr>
          <p:cNvSpPr txBox="1"/>
          <p:nvPr/>
        </p:nvSpPr>
        <p:spPr>
          <a:xfrm>
            <a:off x="733301" y="597621"/>
            <a:ext cx="9574481" cy="920252"/>
          </a:xfrm>
          <a:prstGeom prst="rect">
            <a:avLst/>
          </a:prstGeom>
          <a:noFill/>
        </p:spPr>
        <p:txBody>
          <a:bodyPr wrap="square" anchor="ctr">
            <a:spAutoFit/>
          </a:bodyPr>
          <a:lstStyle/>
          <a:p>
            <a:pPr>
              <a:lnSpc>
                <a:spcPct val="200000"/>
              </a:lnSpc>
            </a:pPr>
            <a:r>
              <a:rPr lang="es-ES" sz="3200" b="1" dirty="0" err="1"/>
              <a:t>Grammar</a:t>
            </a:r>
            <a:r>
              <a:rPr lang="es-ES" sz="3200" b="1" dirty="0"/>
              <a:t> </a:t>
            </a:r>
            <a:r>
              <a:rPr lang="es-ES" sz="3200" b="1" dirty="0" err="1"/>
              <a:t>of</a:t>
            </a:r>
            <a:r>
              <a:rPr lang="es-ES" sz="3200" b="1" dirty="0"/>
              <a:t> </a:t>
            </a:r>
            <a:r>
              <a:rPr lang="es-ES" sz="3200" b="1" dirty="0" err="1"/>
              <a:t>Graphics</a:t>
            </a:r>
            <a:endParaRPr lang="es-ES" sz="3200" i="1" dirty="0"/>
          </a:p>
        </p:txBody>
      </p:sp>
      <p:sp>
        <p:nvSpPr>
          <p:cNvPr id="4" name="CuadroTexto 3">
            <a:extLst>
              <a:ext uri="{FF2B5EF4-FFF2-40B4-BE49-F238E27FC236}">
                <a16:creationId xmlns:a16="http://schemas.microsoft.com/office/drawing/2014/main" id="{40C27FA0-6EFB-2286-FFF4-048EA3EA1997}"/>
              </a:ext>
            </a:extLst>
          </p:cNvPr>
          <p:cNvSpPr txBox="1"/>
          <p:nvPr/>
        </p:nvSpPr>
        <p:spPr>
          <a:xfrm>
            <a:off x="733301" y="1624610"/>
            <a:ext cx="7323771" cy="3363678"/>
          </a:xfrm>
          <a:prstGeom prst="rect">
            <a:avLst/>
          </a:prstGeom>
          <a:noFill/>
        </p:spPr>
        <p:txBody>
          <a:bodyPr wrap="square">
            <a:spAutoFit/>
          </a:bodyPr>
          <a:lstStyle/>
          <a:p>
            <a:pPr marL="0" lvl="0" indent="0" algn="l" rtl="0">
              <a:lnSpc>
                <a:spcPct val="150000"/>
              </a:lnSpc>
              <a:spcBef>
                <a:spcPts val="0"/>
              </a:spcBef>
              <a:spcAft>
                <a:spcPts val="0"/>
              </a:spcAft>
              <a:buNone/>
            </a:pPr>
            <a:r>
              <a:rPr lang="es-ES" dirty="0"/>
              <a:t>Las </a:t>
            </a:r>
            <a:r>
              <a:rPr lang="es-ES" b="1" dirty="0"/>
              <a:t>oraciones</a:t>
            </a:r>
            <a:r>
              <a:rPr lang="es-ES" dirty="0"/>
              <a:t> son composiciones elegantes de elementos </a:t>
            </a:r>
            <a:r>
              <a:rPr lang="es-ES" b="1" dirty="0"/>
              <a:t>gramaticales</a:t>
            </a:r>
            <a:r>
              <a:rPr lang="es-ES" dirty="0"/>
              <a:t> cuidadosamente seleccionados que transmiten mensajes precisos y claros. En una oración hay sustantivos, adjetivos, verbos. Es decir, </a:t>
            </a:r>
            <a:r>
              <a:rPr lang="es-ES" b="1" dirty="0"/>
              <a:t>componentes</a:t>
            </a:r>
            <a:r>
              <a:rPr lang="es-ES" dirty="0"/>
              <a:t>.</a:t>
            </a:r>
          </a:p>
          <a:p>
            <a:pPr marL="0" lvl="0" indent="0" algn="l" rtl="0">
              <a:lnSpc>
                <a:spcPct val="150000"/>
              </a:lnSpc>
              <a:spcBef>
                <a:spcPts val="0"/>
              </a:spcBef>
              <a:spcAft>
                <a:spcPts val="0"/>
              </a:spcAft>
              <a:buNone/>
            </a:pPr>
            <a:endParaRPr lang="es-ES" dirty="0"/>
          </a:p>
          <a:p>
            <a:pPr marL="0" lvl="0" indent="0" algn="l" rtl="0">
              <a:lnSpc>
                <a:spcPct val="150000"/>
              </a:lnSpc>
              <a:spcBef>
                <a:spcPts val="0"/>
              </a:spcBef>
              <a:spcAft>
                <a:spcPts val="0"/>
              </a:spcAft>
              <a:buNone/>
            </a:pPr>
            <a:r>
              <a:rPr lang="es-ES" dirty="0"/>
              <a:t>De la misma forma con </a:t>
            </a:r>
            <a:r>
              <a:rPr lang="es-ES" dirty="0" err="1"/>
              <a:t>compdremos</a:t>
            </a:r>
            <a:r>
              <a:rPr lang="es-ES" dirty="0"/>
              <a:t> gráficos trabajando con 7 componentes gramaticales. En un inicio, tres capas son necesarias.</a:t>
            </a:r>
          </a:p>
        </p:txBody>
      </p:sp>
      <p:pic>
        <p:nvPicPr>
          <p:cNvPr id="21" name="Imagen 20">
            <a:extLst>
              <a:ext uri="{FF2B5EF4-FFF2-40B4-BE49-F238E27FC236}">
                <a16:creationId xmlns:a16="http://schemas.microsoft.com/office/drawing/2014/main" id="{7BFE9E45-E31D-CAB1-0075-973C072EC11F}"/>
              </a:ext>
            </a:extLst>
          </p:cNvPr>
          <p:cNvPicPr>
            <a:picLocks noChangeAspect="1"/>
          </p:cNvPicPr>
          <p:nvPr/>
        </p:nvPicPr>
        <p:blipFill>
          <a:blip r:embed="rId2"/>
          <a:stretch>
            <a:fillRect/>
          </a:stretch>
        </p:blipFill>
        <p:spPr>
          <a:xfrm>
            <a:off x="8843102" y="2387356"/>
            <a:ext cx="2543175" cy="2628900"/>
          </a:xfrm>
          <a:prstGeom prst="rect">
            <a:avLst/>
          </a:prstGeom>
        </p:spPr>
      </p:pic>
    </p:spTree>
    <p:extLst>
      <p:ext uri="{BB962C8B-B14F-4D97-AF65-F5344CB8AC3E}">
        <p14:creationId xmlns:p14="http://schemas.microsoft.com/office/powerpoint/2010/main" val="11388071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ggplot-1">
            <a:extLst>
              <a:ext uri="{FF2B5EF4-FFF2-40B4-BE49-F238E27FC236}">
                <a16:creationId xmlns:a16="http://schemas.microsoft.com/office/drawing/2014/main" id="{886EB5E3-D79E-693C-D27F-9DA1ACBC12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5751" y="3587278"/>
            <a:ext cx="4191000" cy="1352550"/>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4CF43D9F-36EF-3F07-C86F-053C97E730FB}"/>
              </a:ext>
            </a:extLst>
          </p:cNvPr>
          <p:cNvSpPr txBox="1"/>
          <p:nvPr/>
        </p:nvSpPr>
        <p:spPr>
          <a:xfrm>
            <a:off x="733302" y="1624610"/>
            <a:ext cx="6825738" cy="2532488"/>
          </a:xfrm>
          <a:prstGeom prst="rect">
            <a:avLst/>
          </a:prstGeom>
          <a:noFill/>
        </p:spPr>
        <p:txBody>
          <a:bodyPr wrap="square">
            <a:spAutoFit/>
          </a:bodyPr>
          <a:lstStyle/>
          <a:p>
            <a:pPr marL="0" lvl="0" indent="0" algn="l" rtl="0">
              <a:lnSpc>
                <a:spcPct val="150000"/>
              </a:lnSpc>
              <a:spcBef>
                <a:spcPts val="0"/>
              </a:spcBef>
              <a:spcAft>
                <a:spcPts val="0"/>
              </a:spcAft>
              <a:buNone/>
            </a:pPr>
            <a:r>
              <a:rPr lang="es-ES" dirty="0"/>
              <a:t>En GG hablaremos de las siguientes componentes:</a:t>
            </a:r>
          </a:p>
          <a:p>
            <a:pPr marL="0" lvl="0" indent="0" algn="l" rtl="0">
              <a:lnSpc>
                <a:spcPct val="150000"/>
              </a:lnSpc>
              <a:spcBef>
                <a:spcPts val="0"/>
              </a:spcBef>
              <a:spcAft>
                <a:spcPts val="0"/>
              </a:spcAft>
              <a:buNone/>
            </a:pPr>
            <a:endParaRPr lang="es-ES" dirty="0"/>
          </a:p>
          <a:p>
            <a:pPr marL="285750" lvl="0" indent="-285750" algn="l" rtl="0">
              <a:lnSpc>
                <a:spcPct val="150000"/>
              </a:lnSpc>
              <a:spcBef>
                <a:spcPts val="0"/>
              </a:spcBef>
              <a:spcAft>
                <a:spcPts val="0"/>
              </a:spcAft>
              <a:buFont typeface="Arial" panose="020B0604020202020204" pitchFamily="34" charset="0"/>
              <a:buChar char="•"/>
            </a:pPr>
            <a:r>
              <a:rPr lang="es-ES" dirty="0"/>
              <a:t>Datos: Conjunto de datos (</a:t>
            </a:r>
            <a:r>
              <a:rPr lang="es-ES" b="1" dirty="0" err="1">
                <a:solidFill>
                  <a:srgbClr val="E5521F"/>
                </a:solidFill>
              </a:rPr>
              <a:t>What</a:t>
            </a:r>
            <a:r>
              <a:rPr lang="es-ES" dirty="0"/>
              <a:t>).</a:t>
            </a:r>
          </a:p>
          <a:p>
            <a:pPr marL="285750" lvl="0" indent="-285750" algn="l" rtl="0">
              <a:lnSpc>
                <a:spcPct val="150000"/>
              </a:lnSpc>
              <a:spcBef>
                <a:spcPts val="0"/>
              </a:spcBef>
              <a:spcAft>
                <a:spcPts val="0"/>
              </a:spcAft>
              <a:buFont typeface="Arial" panose="020B0604020202020204" pitchFamily="34" charset="0"/>
              <a:buChar char="•"/>
            </a:pPr>
            <a:r>
              <a:rPr lang="es-ES" dirty="0"/>
              <a:t>Estética (</a:t>
            </a:r>
            <a:r>
              <a:rPr lang="es-ES" b="1" dirty="0" err="1"/>
              <a:t>aes</a:t>
            </a:r>
            <a:r>
              <a:rPr lang="es-ES" dirty="0" err="1"/>
              <a:t>thetics</a:t>
            </a:r>
            <a:r>
              <a:rPr lang="es-ES" dirty="0"/>
              <a:t>):escalas en las que mapearemos. nuestros datos.</a:t>
            </a:r>
          </a:p>
          <a:p>
            <a:pPr marL="285750" lvl="0" indent="-285750" algn="l" rtl="0">
              <a:lnSpc>
                <a:spcPct val="150000"/>
              </a:lnSpc>
              <a:spcBef>
                <a:spcPts val="0"/>
              </a:spcBef>
              <a:spcAft>
                <a:spcPts val="0"/>
              </a:spcAft>
              <a:buFont typeface="Arial" panose="020B0604020202020204" pitchFamily="34" charset="0"/>
              <a:buChar char="•"/>
            </a:pPr>
            <a:r>
              <a:rPr lang="es-ES" b="1" dirty="0"/>
              <a:t>Geom</a:t>
            </a:r>
            <a:r>
              <a:rPr lang="es-ES" dirty="0"/>
              <a:t>etrías: Marcas utilizadas para representar.</a:t>
            </a:r>
          </a:p>
        </p:txBody>
      </p:sp>
      <p:sp>
        <p:nvSpPr>
          <p:cNvPr id="13" name="CuadroTexto 12">
            <a:extLst>
              <a:ext uri="{FF2B5EF4-FFF2-40B4-BE49-F238E27FC236}">
                <a16:creationId xmlns:a16="http://schemas.microsoft.com/office/drawing/2014/main" id="{62279565-0753-F1B0-7612-1ACB1EDE9CEB}"/>
              </a:ext>
            </a:extLst>
          </p:cNvPr>
          <p:cNvSpPr txBox="1"/>
          <p:nvPr/>
        </p:nvSpPr>
        <p:spPr>
          <a:xfrm>
            <a:off x="733301" y="597621"/>
            <a:ext cx="9574481" cy="920252"/>
          </a:xfrm>
          <a:prstGeom prst="rect">
            <a:avLst/>
          </a:prstGeom>
          <a:noFill/>
        </p:spPr>
        <p:txBody>
          <a:bodyPr wrap="square" anchor="ctr">
            <a:spAutoFit/>
          </a:bodyPr>
          <a:lstStyle/>
          <a:p>
            <a:pPr>
              <a:lnSpc>
                <a:spcPct val="200000"/>
              </a:lnSpc>
            </a:pPr>
            <a:r>
              <a:rPr lang="es-ES" sz="3200" dirty="0" err="1"/>
              <a:t>Grammar</a:t>
            </a:r>
            <a:r>
              <a:rPr lang="es-ES" sz="3200" dirty="0"/>
              <a:t> </a:t>
            </a:r>
            <a:r>
              <a:rPr lang="es-ES" sz="3200" dirty="0" err="1"/>
              <a:t>of</a:t>
            </a:r>
            <a:r>
              <a:rPr lang="es-ES" sz="3200" dirty="0"/>
              <a:t> </a:t>
            </a:r>
            <a:r>
              <a:rPr lang="es-ES" sz="3200" dirty="0" err="1"/>
              <a:t>Graphics</a:t>
            </a:r>
            <a:r>
              <a:rPr lang="es-ES" sz="3200" dirty="0"/>
              <a:t>: </a:t>
            </a:r>
            <a:r>
              <a:rPr lang="es-ES" sz="3200" b="1" dirty="0"/>
              <a:t>Componentes</a:t>
            </a:r>
            <a:endParaRPr lang="es-ES" sz="3200" b="1" i="1" dirty="0"/>
          </a:p>
        </p:txBody>
      </p:sp>
    </p:spTree>
    <p:extLst>
      <p:ext uri="{BB962C8B-B14F-4D97-AF65-F5344CB8AC3E}">
        <p14:creationId xmlns:p14="http://schemas.microsoft.com/office/powerpoint/2010/main" val="22539453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ggplot-2">
            <a:extLst>
              <a:ext uri="{FF2B5EF4-FFF2-40B4-BE49-F238E27FC236}">
                <a16:creationId xmlns:a16="http://schemas.microsoft.com/office/drawing/2014/main" id="{F1A15615-B072-017F-9483-8075E46E35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5751" y="2640583"/>
            <a:ext cx="4191000" cy="2314575"/>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6F59C526-EC05-8EAF-AB54-63249ADA6C99}"/>
              </a:ext>
            </a:extLst>
          </p:cNvPr>
          <p:cNvSpPr txBox="1"/>
          <p:nvPr/>
        </p:nvSpPr>
        <p:spPr>
          <a:xfrm>
            <a:off x="733302" y="1624610"/>
            <a:ext cx="6825738" cy="3779176"/>
          </a:xfrm>
          <a:prstGeom prst="rect">
            <a:avLst/>
          </a:prstGeom>
          <a:noFill/>
        </p:spPr>
        <p:txBody>
          <a:bodyPr wrap="square">
            <a:spAutoFit/>
          </a:bodyPr>
          <a:lstStyle/>
          <a:p>
            <a:pPr marL="0" lvl="0" indent="0" algn="l" rtl="0">
              <a:lnSpc>
                <a:spcPct val="150000"/>
              </a:lnSpc>
              <a:spcBef>
                <a:spcPts val="0"/>
              </a:spcBef>
              <a:spcAft>
                <a:spcPts val="0"/>
              </a:spcAft>
              <a:buNone/>
            </a:pPr>
            <a:r>
              <a:rPr lang="es-ES" dirty="0"/>
              <a:t>En GG hablaremos de las siguientes componentes:</a:t>
            </a:r>
          </a:p>
          <a:p>
            <a:pPr marL="0" lvl="0" indent="0" algn="l" rtl="0">
              <a:lnSpc>
                <a:spcPct val="150000"/>
              </a:lnSpc>
              <a:spcBef>
                <a:spcPts val="0"/>
              </a:spcBef>
              <a:spcAft>
                <a:spcPts val="0"/>
              </a:spcAft>
              <a:buNone/>
            </a:pPr>
            <a:endParaRPr lang="es-ES" dirty="0"/>
          </a:p>
          <a:p>
            <a:pPr marL="285750" lvl="0" indent="-285750" algn="l" rtl="0">
              <a:lnSpc>
                <a:spcPct val="150000"/>
              </a:lnSpc>
              <a:spcBef>
                <a:spcPts val="0"/>
              </a:spcBef>
              <a:spcAft>
                <a:spcPts val="0"/>
              </a:spcAft>
              <a:buFont typeface="Arial" panose="020B0604020202020204" pitchFamily="34" charset="0"/>
              <a:buChar char="•"/>
            </a:pPr>
            <a:r>
              <a:rPr lang="es-ES" dirty="0">
                <a:solidFill>
                  <a:schemeClr val="bg1">
                    <a:lumMod val="85000"/>
                  </a:schemeClr>
                </a:solidFill>
              </a:rPr>
              <a:t>Datos: Conjunto de datos (</a:t>
            </a:r>
            <a:r>
              <a:rPr lang="es-ES" b="1" dirty="0" err="1">
                <a:solidFill>
                  <a:schemeClr val="bg1">
                    <a:lumMod val="85000"/>
                  </a:schemeClr>
                </a:solidFill>
              </a:rPr>
              <a:t>What</a:t>
            </a:r>
            <a:r>
              <a:rPr lang="es-ES" dirty="0">
                <a:solidFill>
                  <a:schemeClr val="bg1">
                    <a:lumMod val="85000"/>
                  </a:schemeClr>
                </a:solidFill>
              </a:rPr>
              <a:t>). </a:t>
            </a:r>
          </a:p>
          <a:p>
            <a:pPr marL="285750" lvl="0" indent="-285750" algn="l" rtl="0">
              <a:lnSpc>
                <a:spcPct val="150000"/>
              </a:lnSpc>
              <a:spcBef>
                <a:spcPts val="0"/>
              </a:spcBef>
              <a:spcAft>
                <a:spcPts val="0"/>
              </a:spcAft>
              <a:buFont typeface="Arial" panose="020B0604020202020204" pitchFamily="34" charset="0"/>
              <a:buChar char="•"/>
            </a:pPr>
            <a:r>
              <a:rPr lang="es-ES" dirty="0">
                <a:solidFill>
                  <a:schemeClr val="bg1">
                    <a:lumMod val="85000"/>
                  </a:schemeClr>
                </a:solidFill>
              </a:rPr>
              <a:t>Estética (</a:t>
            </a:r>
            <a:r>
              <a:rPr lang="es-ES" b="1" dirty="0" err="1">
                <a:solidFill>
                  <a:schemeClr val="bg1">
                    <a:lumMod val="85000"/>
                  </a:schemeClr>
                </a:solidFill>
              </a:rPr>
              <a:t>aes</a:t>
            </a:r>
            <a:r>
              <a:rPr lang="es-ES" dirty="0" err="1">
                <a:solidFill>
                  <a:schemeClr val="bg1">
                    <a:lumMod val="85000"/>
                  </a:schemeClr>
                </a:solidFill>
              </a:rPr>
              <a:t>thetics</a:t>
            </a:r>
            <a:r>
              <a:rPr lang="es-ES" dirty="0">
                <a:solidFill>
                  <a:schemeClr val="bg1">
                    <a:lumMod val="85000"/>
                  </a:schemeClr>
                </a:solidFill>
              </a:rPr>
              <a:t>):escalas en las que mapearemos. nuestros datos.</a:t>
            </a:r>
          </a:p>
          <a:p>
            <a:pPr marL="285750" lvl="0" indent="-285750" algn="l" rtl="0">
              <a:lnSpc>
                <a:spcPct val="150000"/>
              </a:lnSpc>
              <a:spcBef>
                <a:spcPts val="0"/>
              </a:spcBef>
              <a:spcAft>
                <a:spcPts val="0"/>
              </a:spcAft>
              <a:buFont typeface="Arial" panose="020B0604020202020204" pitchFamily="34" charset="0"/>
              <a:buChar char="•"/>
            </a:pPr>
            <a:r>
              <a:rPr lang="es-ES" b="1" dirty="0">
                <a:solidFill>
                  <a:schemeClr val="bg1">
                    <a:lumMod val="85000"/>
                  </a:schemeClr>
                </a:solidFill>
              </a:rPr>
              <a:t>Geom</a:t>
            </a:r>
            <a:r>
              <a:rPr lang="es-ES" dirty="0">
                <a:solidFill>
                  <a:schemeClr val="bg1">
                    <a:lumMod val="85000"/>
                  </a:schemeClr>
                </a:solidFill>
              </a:rPr>
              <a:t>etrías: Marcas utilizadas para representar.</a:t>
            </a:r>
          </a:p>
          <a:p>
            <a:pPr marL="285750" lvl="0" indent="-285750" algn="l" rtl="0">
              <a:lnSpc>
                <a:spcPct val="150000"/>
              </a:lnSpc>
              <a:spcBef>
                <a:spcPts val="0"/>
              </a:spcBef>
              <a:spcAft>
                <a:spcPts val="0"/>
              </a:spcAft>
              <a:buFont typeface="Arial" panose="020B0604020202020204" pitchFamily="34" charset="0"/>
              <a:buChar char="•"/>
            </a:pPr>
            <a:r>
              <a:rPr lang="es-ES" dirty="0"/>
              <a:t>Facetas: </a:t>
            </a:r>
            <a:r>
              <a:rPr lang="es-ES" dirty="0" err="1"/>
              <a:t>Subgráficos</a:t>
            </a:r>
            <a:r>
              <a:rPr lang="es-ES" dirty="0"/>
              <a:t>, </a:t>
            </a:r>
            <a:r>
              <a:rPr lang="es-ES" i="1" dirty="0" err="1"/>
              <a:t>small</a:t>
            </a:r>
            <a:r>
              <a:rPr lang="es-ES" i="1" dirty="0"/>
              <a:t> </a:t>
            </a:r>
            <a:r>
              <a:rPr lang="es-ES" i="1" dirty="0" err="1"/>
              <a:t>multiples</a:t>
            </a:r>
            <a:r>
              <a:rPr lang="es-ES" dirty="0"/>
              <a:t>.</a:t>
            </a:r>
            <a:r>
              <a:rPr lang="es-ES" i="1" dirty="0"/>
              <a:t> </a:t>
            </a:r>
          </a:p>
          <a:p>
            <a:pPr marL="285750" lvl="0" indent="-285750" algn="l" rtl="0">
              <a:lnSpc>
                <a:spcPct val="150000"/>
              </a:lnSpc>
              <a:spcBef>
                <a:spcPts val="0"/>
              </a:spcBef>
              <a:spcAft>
                <a:spcPts val="0"/>
              </a:spcAft>
              <a:buFont typeface="Arial" panose="020B0604020202020204" pitchFamily="34" charset="0"/>
              <a:buChar char="•"/>
            </a:pPr>
            <a:r>
              <a:rPr lang="es-ES" dirty="0"/>
              <a:t>Estadísticas: Modelos o resúmenes.</a:t>
            </a:r>
          </a:p>
          <a:p>
            <a:pPr marL="285750" lvl="0" indent="-285750" algn="l" rtl="0">
              <a:lnSpc>
                <a:spcPct val="150000"/>
              </a:lnSpc>
              <a:spcBef>
                <a:spcPts val="0"/>
              </a:spcBef>
              <a:spcAft>
                <a:spcPts val="0"/>
              </a:spcAft>
              <a:buFont typeface="Arial" panose="020B0604020202020204" pitchFamily="34" charset="0"/>
              <a:buChar char="•"/>
            </a:pPr>
            <a:r>
              <a:rPr lang="es-ES" dirty="0"/>
              <a:t>Coordenadas: Espacio de trazado a utilizar.</a:t>
            </a:r>
          </a:p>
        </p:txBody>
      </p:sp>
      <p:sp>
        <p:nvSpPr>
          <p:cNvPr id="8" name="CuadroTexto 7">
            <a:extLst>
              <a:ext uri="{FF2B5EF4-FFF2-40B4-BE49-F238E27FC236}">
                <a16:creationId xmlns:a16="http://schemas.microsoft.com/office/drawing/2014/main" id="{3F99A7DB-927A-6A7D-28CD-5767A96628E8}"/>
              </a:ext>
            </a:extLst>
          </p:cNvPr>
          <p:cNvSpPr txBox="1"/>
          <p:nvPr/>
        </p:nvSpPr>
        <p:spPr>
          <a:xfrm>
            <a:off x="733301" y="597621"/>
            <a:ext cx="9574481" cy="920252"/>
          </a:xfrm>
          <a:prstGeom prst="rect">
            <a:avLst/>
          </a:prstGeom>
          <a:noFill/>
        </p:spPr>
        <p:txBody>
          <a:bodyPr wrap="square" anchor="ctr">
            <a:spAutoFit/>
          </a:bodyPr>
          <a:lstStyle/>
          <a:p>
            <a:pPr>
              <a:lnSpc>
                <a:spcPct val="200000"/>
              </a:lnSpc>
            </a:pPr>
            <a:r>
              <a:rPr lang="es-ES" sz="3200" dirty="0" err="1"/>
              <a:t>Grammar</a:t>
            </a:r>
            <a:r>
              <a:rPr lang="es-ES" sz="3200" dirty="0"/>
              <a:t> </a:t>
            </a:r>
            <a:r>
              <a:rPr lang="es-ES" sz="3200" dirty="0" err="1"/>
              <a:t>of</a:t>
            </a:r>
            <a:r>
              <a:rPr lang="es-ES" sz="3200" dirty="0"/>
              <a:t> </a:t>
            </a:r>
            <a:r>
              <a:rPr lang="es-ES" sz="3200" dirty="0" err="1"/>
              <a:t>Graphics</a:t>
            </a:r>
            <a:r>
              <a:rPr lang="es-ES" sz="3200" dirty="0"/>
              <a:t>: </a:t>
            </a:r>
            <a:r>
              <a:rPr lang="es-ES" sz="3200" b="1" dirty="0"/>
              <a:t>Componentes</a:t>
            </a:r>
            <a:endParaRPr lang="es-ES" sz="3200" b="1" i="1" dirty="0"/>
          </a:p>
        </p:txBody>
      </p:sp>
    </p:spTree>
    <p:extLst>
      <p:ext uri="{BB962C8B-B14F-4D97-AF65-F5344CB8AC3E}">
        <p14:creationId xmlns:p14="http://schemas.microsoft.com/office/powerpoint/2010/main" val="6887731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ggplot-3">
            <a:extLst>
              <a:ext uri="{FF2B5EF4-FFF2-40B4-BE49-F238E27FC236}">
                <a16:creationId xmlns:a16="http://schemas.microsoft.com/office/drawing/2014/main" id="{70CABDF2-8F8E-3639-962B-5B7575BCCC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5751" y="2275302"/>
            <a:ext cx="4191000" cy="2695575"/>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0A8CC84E-4C2F-0BE9-88C1-69232478C7EC}"/>
              </a:ext>
            </a:extLst>
          </p:cNvPr>
          <p:cNvSpPr txBox="1"/>
          <p:nvPr/>
        </p:nvSpPr>
        <p:spPr>
          <a:xfrm>
            <a:off x="733302" y="1624610"/>
            <a:ext cx="6825738" cy="4194674"/>
          </a:xfrm>
          <a:prstGeom prst="rect">
            <a:avLst/>
          </a:prstGeom>
          <a:noFill/>
        </p:spPr>
        <p:txBody>
          <a:bodyPr wrap="square">
            <a:spAutoFit/>
          </a:bodyPr>
          <a:lstStyle/>
          <a:p>
            <a:pPr marL="0" lvl="0" indent="0" algn="l" rtl="0">
              <a:lnSpc>
                <a:spcPct val="150000"/>
              </a:lnSpc>
              <a:spcBef>
                <a:spcPts val="0"/>
              </a:spcBef>
              <a:spcAft>
                <a:spcPts val="0"/>
              </a:spcAft>
              <a:buNone/>
            </a:pPr>
            <a:r>
              <a:rPr lang="es-ES" dirty="0"/>
              <a:t>En GG hablaremos de las siguientes componentes:</a:t>
            </a:r>
          </a:p>
          <a:p>
            <a:pPr marL="0" lvl="0" indent="0" algn="l" rtl="0">
              <a:lnSpc>
                <a:spcPct val="150000"/>
              </a:lnSpc>
              <a:spcBef>
                <a:spcPts val="0"/>
              </a:spcBef>
              <a:spcAft>
                <a:spcPts val="0"/>
              </a:spcAft>
              <a:buNone/>
            </a:pPr>
            <a:endParaRPr lang="es-ES" dirty="0"/>
          </a:p>
          <a:p>
            <a:pPr marL="285750" lvl="0" indent="-285750" algn="l" rtl="0">
              <a:lnSpc>
                <a:spcPct val="150000"/>
              </a:lnSpc>
              <a:spcBef>
                <a:spcPts val="0"/>
              </a:spcBef>
              <a:spcAft>
                <a:spcPts val="0"/>
              </a:spcAft>
              <a:buFont typeface="Arial" panose="020B0604020202020204" pitchFamily="34" charset="0"/>
              <a:buChar char="•"/>
            </a:pPr>
            <a:r>
              <a:rPr lang="es-ES" dirty="0">
                <a:solidFill>
                  <a:schemeClr val="bg1">
                    <a:lumMod val="85000"/>
                  </a:schemeClr>
                </a:solidFill>
              </a:rPr>
              <a:t>Datos: Conjunto de datos (</a:t>
            </a:r>
            <a:r>
              <a:rPr lang="es-ES" b="1" dirty="0" err="1">
                <a:solidFill>
                  <a:schemeClr val="bg1">
                    <a:lumMod val="85000"/>
                  </a:schemeClr>
                </a:solidFill>
              </a:rPr>
              <a:t>What</a:t>
            </a:r>
            <a:r>
              <a:rPr lang="es-ES" dirty="0">
                <a:solidFill>
                  <a:schemeClr val="bg1">
                    <a:lumMod val="85000"/>
                  </a:schemeClr>
                </a:solidFill>
              </a:rPr>
              <a:t>). </a:t>
            </a:r>
          </a:p>
          <a:p>
            <a:pPr marL="285750" lvl="0" indent="-285750" algn="l" rtl="0">
              <a:lnSpc>
                <a:spcPct val="150000"/>
              </a:lnSpc>
              <a:spcBef>
                <a:spcPts val="0"/>
              </a:spcBef>
              <a:spcAft>
                <a:spcPts val="0"/>
              </a:spcAft>
              <a:buFont typeface="Arial" panose="020B0604020202020204" pitchFamily="34" charset="0"/>
              <a:buChar char="•"/>
            </a:pPr>
            <a:r>
              <a:rPr lang="es-ES" dirty="0">
                <a:solidFill>
                  <a:schemeClr val="bg1">
                    <a:lumMod val="85000"/>
                  </a:schemeClr>
                </a:solidFill>
              </a:rPr>
              <a:t>Estética (</a:t>
            </a:r>
            <a:r>
              <a:rPr lang="es-ES" b="1" dirty="0" err="1">
                <a:solidFill>
                  <a:schemeClr val="bg1">
                    <a:lumMod val="85000"/>
                  </a:schemeClr>
                </a:solidFill>
              </a:rPr>
              <a:t>aes</a:t>
            </a:r>
            <a:r>
              <a:rPr lang="es-ES" dirty="0" err="1">
                <a:solidFill>
                  <a:schemeClr val="bg1">
                    <a:lumMod val="85000"/>
                  </a:schemeClr>
                </a:solidFill>
              </a:rPr>
              <a:t>thetics</a:t>
            </a:r>
            <a:r>
              <a:rPr lang="es-ES" dirty="0">
                <a:solidFill>
                  <a:schemeClr val="bg1">
                    <a:lumMod val="85000"/>
                  </a:schemeClr>
                </a:solidFill>
              </a:rPr>
              <a:t>):escalas en las que mapearemos. nuestros datos.</a:t>
            </a:r>
          </a:p>
          <a:p>
            <a:pPr marL="285750" lvl="0" indent="-285750" algn="l" rtl="0">
              <a:lnSpc>
                <a:spcPct val="150000"/>
              </a:lnSpc>
              <a:spcBef>
                <a:spcPts val="0"/>
              </a:spcBef>
              <a:spcAft>
                <a:spcPts val="0"/>
              </a:spcAft>
              <a:buFont typeface="Arial" panose="020B0604020202020204" pitchFamily="34" charset="0"/>
              <a:buChar char="•"/>
            </a:pPr>
            <a:r>
              <a:rPr lang="es-ES" b="1" dirty="0">
                <a:solidFill>
                  <a:schemeClr val="bg1">
                    <a:lumMod val="85000"/>
                  </a:schemeClr>
                </a:solidFill>
              </a:rPr>
              <a:t>Geom</a:t>
            </a:r>
            <a:r>
              <a:rPr lang="es-ES" dirty="0">
                <a:solidFill>
                  <a:schemeClr val="bg1">
                    <a:lumMod val="85000"/>
                  </a:schemeClr>
                </a:solidFill>
              </a:rPr>
              <a:t>etrías: Marcas utilizadas para representar.</a:t>
            </a:r>
          </a:p>
          <a:p>
            <a:pPr marL="285750" lvl="0" indent="-285750" algn="l" rtl="0">
              <a:lnSpc>
                <a:spcPct val="150000"/>
              </a:lnSpc>
              <a:spcBef>
                <a:spcPts val="0"/>
              </a:spcBef>
              <a:spcAft>
                <a:spcPts val="0"/>
              </a:spcAft>
              <a:buFont typeface="Arial" panose="020B0604020202020204" pitchFamily="34" charset="0"/>
              <a:buChar char="•"/>
            </a:pPr>
            <a:r>
              <a:rPr lang="es-ES" dirty="0">
                <a:solidFill>
                  <a:schemeClr val="bg1">
                    <a:lumMod val="85000"/>
                  </a:schemeClr>
                </a:solidFill>
              </a:rPr>
              <a:t>Facetas: </a:t>
            </a:r>
            <a:r>
              <a:rPr lang="es-ES" dirty="0" err="1">
                <a:solidFill>
                  <a:schemeClr val="bg1">
                    <a:lumMod val="85000"/>
                  </a:schemeClr>
                </a:solidFill>
              </a:rPr>
              <a:t>Subgráficos</a:t>
            </a:r>
            <a:r>
              <a:rPr lang="es-ES" dirty="0">
                <a:solidFill>
                  <a:schemeClr val="bg1">
                    <a:lumMod val="85000"/>
                  </a:schemeClr>
                </a:solidFill>
              </a:rPr>
              <a:t>, </a:t>
            </a:r>
            <a:r>
              <a:rPr lang="es-ES" i="1" dirty="0" err="1">
                <a:solidFill>
                  <a:schemeClr val="bg1">
                    <a:lumMod val="85000"/>
                  </a:schemeClr>
                </a:solidFill>
              </a:rPr>
              <a:t>small</a:t>
            </a:r>
            <a:r>
              <a:rPr lang="es-ES" i="1" dirty="0">
                <a:solidFill>
                  <a:schemeClr val="bg1">
                    <a:lumMod val="85000"/>
                  </a:schemeClr>
                </a:solidFill>
              </a:rPr>
              <a:t> </a:t>
            </a:r>
            <a:r>
              <a:rPr lang="es-ES" i="1" dirty="0" err="1">
                <a:solidFill>
                  <a:schemeClr val="bg1">
                    <a:lumMod val="85000"/>
                  </a:schemeClr>
                </a:solidFill>
              </a:rPr>
              <a:t>multiples</a:t>
            </a:r>
            <a:r>
              <a:rPr lang="es-ES" dirty="0">
                <a:solidFill>
                  <a:schemeClr val="bg1">
                    <a:lumMod val="85000"/>
                  </a:schemeClr>
                </a:solidFill>
              </a:rPr>
              <a:t>.</a:t>
            </a:r>
            <a:r>
              <a:rPr lang="es-ES" i="1" dirty="0">
                <a:solidFill>
                  <a:schemeClr val="bg1">
                    <a:lumMod val="85000"/>
                  </a:schemeClr>
                </a:solidFill>
              </a:rPr>
              <a:t> </a:t>
            </a:r>
          </a:p>
          <a:p>
            <a:pPr marL="285750" lvl="0" indent="-285750" algn="l" rtl="0">
              <a:lnSpc>
                <a:spcPct val="150000"/>
              </a:lnSpc>
              <a:spcBef>
                <a:spcPts val="0"/>
              </a:spcBef>
              <a:spcAft>
                <a:spcPts val="0"/>
              </a:spcAft>
              <a:buFont typeface="Arial" panose="020B0604020202020204" pitchFamily="34" charset="0"/>
              <a:buChar char="•"/>
            </a:pPr>
            <a:r>
              <a:rPr lang="es-ES" dirty="0">
                <a:solidFill>
                  <a:schemeClr val="bg1">
                    <a:lumMod val="85000"/>
                  </a:schemeClr>
                </a:solidFill>
              </a:rPr>
              <a:t>Estadísticas: Modelos o resúmenes.</a:t>
            </a:r>
          </a:p>
          <a:p>
            <a:pPr marL="285750" lvl="0" indent="-285750" algn="l" rtl="0">
              <a:lnSpc>
                <a:spcPct val="150000"/>
              </a:lnSpc>
              <a:spcBef>
                <a:spcPts val="0"/>
              </a:spcBef>
              <a:spcAft>
                <a:spcPts val="0"/>
              </a:spcAft>
              <a:buFont typeface="Arial" panose="020B0604020202020204" pitchFamily="34" charset="0"/>
              <a:buChar char="•"/>
            </a:pPr>
            <a:r>
              <a:rPr lang="es-ES" dirty="0">
                <a:solidFill>
                  <a:schemeClr val="bg1">
                    <a:lumMod val="85000"/>
                  </a:schemeClr>
                </a:solidFill>
              </a:rPr>
              <a:t>Coordenadas: Espacio de trazado a utilizar.</a:t>
            </a:r>
          </a:p>
          <a:p>
            <a:pPr marL="285750" lvl="0" indent="-285750" algn="l" rtl="0">
              <a:lnSpc>
                <a:spcPct val="150000"/>
              </a:lnSpc>
              <a:spcBef>
                <a:spcPts val="0"/>
              </a:spcBef>
              <a:spcAft>
                <a:spcPts val="0"/>
              </a:spcAft>
              <a:buFont typeface="Arial" panose="020B0604020202020204" pitchFamily="34" charset="0"/>
              <a:buChar char="•"/>
            </a:pPr>
            <a:r>
              <a:rPr lang="es-ES" dirty="0"/>
              <a:t>Tema: Tinta no relacionada con los datos. </a:t>
            </a:r>
            <a:r>
              <a:rPr lang="es-ES" i="1" dirty="0"/>
              <a:t>no-Data </a:t>
            </a:r>
            <a:r>
              <a:rPr lang="es-ES" i="1" dirty="0" err="1"/>
              <a:t>Ink</a:t>
            </a:r>
            <a:r>
              <a:rPr lang="es-ES" dirty="0"/>
              <a:t>.</a:t>
            </a:r>
          </a:p>
        </p:txBody>
      </p:sp>
      <p:sp>
        <p:nvSpPr>
          <p:cNvPr id="12" name="CuadroTexto 11">
            <a:extLst>
              <a:ext uri="{FF2B5EF4-FFF2-40B4-BE49-F238E27FC236}">
                <a16:creationId xmlns:a16="http://schemas.microsoft.com/office/drawing/2014/main" id="{05D33F7D-FBD3-9002-6F8A-7693ED03026D}"/>
              </a:ext>
            </a:extLst>
          </p:cNvPr>
          <p:cNvSpPr txBox="1"/>
          <p:nvPr/>
        </p:nvSpPr>
        <p:spPr>
          <a:xfrm>
            <a:off x="733301" y="597621"/>
            <a:ext cx="9574481" cy="920252"/>
          </a:xfrm>
          <a:prstGeom prst="rect">
            <a:avLst/>
          </a:prstGeom>
          <a:noFill/>
        </p:spPr>
        <p:txBody>
          <a:bodyPr wrap="square" anchor="ctr">
            <a:spAutoFit/>
          </a:bodyPr>
          <a:lstStyle/>
          <a:p>
            <a:pPr>
              <a:lnSpc>
                <a:spcPct val="200000"/>
              </a:lnSpc>
            </a:pPr>
            <a:r>
              <a:rPr lang="es-ES" sz="3200" dirty="0" err="1"/>
              <a:t>Grammar</a:t>
            </a:r>
            <a:r>
              <a:rPr lang="es-ES" sz="3200" dirty="0"/>
              <a:t> </a:t>
            </a:r>
            <a:r>
              <a:rPr lang="es-ES" sz="3200" dirty="0" err="1"/>
              <a:t>of</a:t>
            </a:r>
            <a:r>
              <a:rPr lang="es-ES" sz="3200" dirty="0"/>
              <a:t> </a:t>
            </a:r>
            <a:r>
              <a:rPr lang="es-ES" sz="3200" dirty="0" err="1"/>
              <a:t>Graphics</a:t>
            </a:r>
            <a:r>
              <a:rPr lang="es-ES" sz="3200" dirty="0"/>
              <a:t>: </a:t>
            </a:r>
            <a:r>
              <a:rPr lang="es-ES" sz="3200" b="1" dirty="0"/>
              <a:t>Componentes</a:t>
            </a:r>
            <a:endParaRPr lang="es-ES" sz="3200" b="1" i="1" dirty="0"/>
          </a:p>
        </p:txBody>
      </p:sp>
    </p:spTree>
    <p:extLst>
      <p:ext uri="{BB962C8B-B14F-4D97-AF65-F5344CB8AC3E}">
        <p14:creationId xmlns:p14="http://schemas.microsoft.com/office/powerpoint/2010/main" val="3863781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ggplot-3">
            <a:extLst>
              <a:ext uri="{FF2B5EF4-FFF2-40B4-BE49-F238E27FC236}">
                <a16:creationId xmlns:a16="http://schemas.microsoft.com/office/drawing/2014/main" id="{70CABDF2-8F8E-3639-962B-5B7575BCCC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5751" y="2275302"/>
            <a:ext cx="4191000" cy="2695575"/>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0A8CC84E-4C2F-0BE9-88C1-69232478C7EC}"/>
              </a:ext>
            </a:extLst>
          </p:cNvPr>
          <p:cNvSpPr txBox="1"/>
          <p:nvPr/>
        </p:nvSpPr>
        <p:spPr>
          <a:xfrm>
            <a:off x="733302" y="1624610"/>
            <a:ext cx="6825738" cy="4194674"/>
          </a:xfrm>
          <a:prstGeom prst="rect">
            <a:avLst/>
          </a:prstGeom>
          <a:noFill/>
        </p:spPr>
        <p:txBody>
          <a:bodyPr wrap="square">
            <a:spAutoFit/>
          </a:bodyPr>
          <a:lstStyle/>
          <a:p>
            <a:pPr marL="0" lvl="0" indent="0" algn="l" rtl="0">
              <a:lnSpc>
                <a:spcPct val="150000"/>
              </a:lnSpc>
              <a:spcBef>
                <a:spcPts val="0"/>
              </a:spcBef>
              <a:spcAft>
                <a:spcPts val="0"/>
              </a:spcAft>
              <a:buNone/>
            </a:pPr>
            <a:r>
              <a:rPr lang="es-ES" dirty="0"/>
              <a:t>En GG hablaremos de las siguientes componentes:</a:t>
            </a:r>
          </a:p>
          <a:p>
            <a:pPr marL="0" lvl="0" indent="0" algn="l" rtl="0">
              <a:lnSpc>
                <a:spcPct val="150000"/>
              </a:lnSpc>
              <a:spcBef>
                <a:spcPts val="0"/>
              </a:spcBef>
              <a:spcAft>
                <a:spcPts val="0"/>
              </a:spcAft>
              <a:buNone/>
            </a:pPr>
            <a:endParaRPr lang="es-ES" dirty="0"/>
          </a:p>
          <a:p>
            <a:pPr marL="285750" lvl="0" indent="-285750" algn="l" rtl="0">
              <a:lnSpc>
                <a:spcPct val="150000"/>
              </a:lnSpc>
              <a:spcBef>
                <a:spcPts val="0"/>
              </a:spcBef>
              <a:spcAft>
                <a:spcPts val="0"/>
              </a:spcAft>
              <a:buFont typeface="Arial" panose="020B0604020202020204" pitchFamily="34" charset="0"/>
              <a:buChar char="•"/>
            </a:pPr>
            <a:r>
              <a:rPr lang="es-ES" dirty="0"/>
              <a:t>Datos: Conjunto de datos (</a:t>
            </a:r>
            <a:r>
              <a:rPr lang="es-ES" b="1" dirty="0" err="1">
                <a:solidFill>
                  <a:srgbClr val="E5521F"/>
                </a:solidFill>
              </a:rPr>
              <a:t>What</a:t>
            </a:r>
            <a:r>
              <a:rPr lang="es-ES" dirty="0"/>
              <a:t>). </a:t>
            </a:r>
          </a:p>
          <a:p>
            <a:pPr marL="285750" lvl="0" indent="-285750" algn="l" rtl="0">
              <a:lnSpc>
                <a:spcPct val="150000"/>
              </a:lnSpc>
              <a:spcBef>
                <a:spcPts val="0"/>
              </a:spcBef>
              <a:spcAft>
                <a:spcPts val="0"/>
              </a:spcAft>
              <a:buFont typeface="Arial" panose="020B0604020202020204" pitchFamily="34" charset="0"/>
              <a:buChar char="•"/>
            </a:pPr>
            <a:r>
              <a:rPr lang="es-ES" dirty="0"/>
              <a:t>Estética (</a:t>
            </a:r>
            <a:r>
              <a:rPr lang="es-ES" b="1" dirty="0" err="1"/>
              <a:t>aes</a:t>
            </a:r>
            <a:r>
              <a:rPr lang="es-ES" dirty="0" err="1"/>
              <a:t>thetics</a:t>
            </a:r>
            <a:r>
              <a:rPr lang="es-ES" dirty="0"/>
              <a:t>):escalas en las que mapearemos. nuestros datos.</a:t>
            </a:r>
          </a:p>
          <a:p>
            <a:pPr marL="285750" lvl="0" indent="-285750" algn="l" rtl="0">
              <a:lnSpc>
                <a:spcPct val="150000"/>
              </a:lnSpc>
              <a:spcBef>
                <a:spcPts val="0"/>
              </a:spcBef>
              <a:spcAft>
                <a:spcPts val="0"/>
              </a:spcAft>
              <a:buFont typeface="Arial" panose="020B0604020202020204" pitchFamily="34" charset="0"/>
              <a:buChar char="•"/>
            </a:pPr>
            <a:r>
              <a:rPr lang="es-ES" b="1" dirty="0"/>
              <a:t>Geom</a:t>
            </a:r>
            <a:r>
              <a:rPr lang="es-ES" dirty="0"/>
              <a:t>etrías: Marcas utilizadas para representar.</a:t>
            </a:r>
          </a:p>
          <a:p>
            <a:pPr marL="285750" lvl="0" indent="-285750" algn="l" rtl="0">
              <a:lnSpc>
                <a:spcPct val="150000"/>
              </a:lnSpc>
              <a:spcBef>
                <a:spcPts val="0"/>
              </a:spcBef>
              <a:spcAft>
                <a:spcPts val="0"/>
              </a:spcAft>
              <a:buFont typeface="Arial" panose="020B0604020202020204" pitchFamily="34" charset="0"/>
              <a:buChar char="•"/>
            </a:pPr>
            <a:r>
              <a:rPr lang="es-ES" dirty="0"/>
              <a:t>Facetas: </a:t>
            </a:r>
            <a:r>
              <a:rPr lang="es-ES" dirty="0" err="1"/>
              <a:t>Subgráficos</a:t>
            </a:r>
            <a:r>
              <a:rPr lang="es-ES" dirty="0"/>
              <a:t>, </a:t>
            </a:r>
            <a:r>
              <a:rPr lang="es-ES" i="1" dirty="0" err="1"/>
              <a:t>small</a:t>
            </a:r>
            <a:r>
              <a:rPr lang="es-ES" i="1" dirty="0"/>
              <a:t> </a:t>
            </a:r>
            <a:r>
              <a:rPr lang="es-ES" i="1" dirty="0" err="1"/>
              <a:t>multrples</a:t>
            </a:r>
            <a:r>
              <a:rPr lang="es-ES" dirty="0"/>
              <a:t>.</a:t>
            </a:r>
            <a:r>
              <a:rPr lang="es-ES" i="1" dirty="0"/>
              <a:t> </a:t>
            </a:r>
          </a:p>
          <a:p>
            <a:pPr marL="285750" lvl="0" indent="-285750" algn="l" rtl="0">
              <a:lnSpc>
                <a:spcPct val="150000"/>
              </a:lnSpc>
              <a:spcBef>
                <a:spcPts val="0"/>
              </a:spcBef>
              <a:spcAft>
                <a:spcPts val="0"/>
              </a:spcAft>
              <a:buFont typeface="Arial" panose="020B0604020202020204" pitchFamily="34" charset="0"/>
              <a:buChar char="•"/>
            </a:pPr>
            <a:r>
              <a:rPr lang="es-ES" dirty="0"/>
              <a:t>Estadísticas: Modelos o resúmenes.</a:t>
            </a:r>
          </a:p>
          <a:p>
            <a:pPr marL="285750" lvl="0" indent="-285750" algn="l" rtl="0">
              <a:lnSpc>
                <a:spcPct val="150000"/>
              </a:lnSpc>
              <a:spcBef>
                <a:spcPts val="0"/>
              </a:spcBef>
              <a:spcAft>
                <a:spcPts val="0"/>
              </a:spcAft>
              <a:buFont typeface="Arial" panose="020B0604020202020204" pitchFamily="34" charset="0"/>
              <a:buChar char="•"/>
            </a:pPr>
            <a:r>
              <a:rPr lang="es-ES" dirty="0"/>
              <a:t>Coordenadas: Espacio de trazado a utilizar.</a:t>
            </a:r>
          </a:p>
          <a:p>
            <a:pPr marL="285750" lvl="0" indent="-285750" algn="l" rtl="0">
              <a:lnSpc>
                <a:spcPct val="150000"/>
              </a:lnSpc>
              <a:spcBef>
                <a:spcPts val="0"/>
              </a:spcBef>
              <a:spcAft>
                <a:spcPts val="0"/>
              </a:spcAft>
              <a:buFont typeface="Arial" panose="020B0604020202020204" pitchFamily="34" charset="0"/>
              <a:buChar char="•"/>
            </a:pPr>
            <a:r>
              <a:rPr lang="es-ES" dirty="0"/>
              <a:t>Tema: Tinta no relacionada con los datos. </a:t>
            </a:r>
            <a:r>
              <a:rPr lang="es-ES" i="1" dirty="0"/>
              <a:t>no-Data </a:t>
            </a:r>
            <a:r>
              <a:rPr lang="es-ES" i="1" dirty="0" err="1"/>
              <a:t>Ink</a:t>
            </a:r>
            <a:r>
              <a:rPr lang="es-ES" dirty="0"/>
              <a:t>.</a:t>
            </a:r>
          </a:p>
        </p:txBody>
      </p:sp>
      <p:sp>
        <p:nvSpPr>
          <p:cNvPr id="2" name="CuadroTexto 1">
            <a:extLst>
              <a:ext uri="{FF2B5EF4-FFF2-40B4-BE49-F238E27FC236}">
                <a16:creationId xmlns:a16="http://schemas.microsoft.com/office/drawing/2014/main" id="{11477EF7-962C-FA65-1A60-1DA11EF54359}"/>
              </a:ext>
            </a:extLst>
          </p:cNvPr>
          <p:cNvSpPr txBox="1"/>
          <p:nvPr/>
        </p:nvSpPr>
        <p:spPr>
          <a:xfrm>
            <a:off x="733301" y="597621"/>
            <a:ext cx="9574481" cy="920252"/>
          </a:xfrm>
          <a:prstGeom prst="rect">
            <a:avLst/>
          </a:prstGeom>
          <a:noFill/>
        </p:spPr>
        <p:txBody>
          <a:bodyPr wrap="square" anchor="ctr">
            <a:spAutoFit/>
          </a:bodyPr>
          <a:lstStyle/>
          <a:p>
            <a:pPr>
              <a:lnSpc>
                <a:spcPct val="200000"/>
              </a:lnSpc>
            </a:pPr>
            <a:r>
              <a:rPr lang="es-ES" sz="3200" dirty="0" err="1"/>
              <a:t>Grammar</a:t>
            </a:r>
            <a:r>
              <a:rPr lang="es-ES" sz="3200" dirty="0"/>
              <a:t> </a:t>
            </a:r>
            <a:r>
              <a:rPr lang="es-ES" sz="3200" dirty="0" err="1"/>
              <a:t>of</a:t>
            </a:r>
            <a:r>
              <a:rPr lang="es-ES" sz="3200" dirty="0"/>
              <a:t> </a:t>
            </a:r>
            <a:r>
              <a:rPr lang="es-ES" sz="3200" dirty="0" err="1"/>
              <a:t>Graphics</a:t>
            </a:r>
            <a:r>
              <a:rPr lang="es-ES" sz="3200" dirty="0"/>
              <a:t>: </a:t>
            </a:r>
            <a:r>
              <a:rPr lang="es-ES" sz="3200" b="1" dirty="0"/>
              <a:t>Componentes</a:t>
            </a:r>
            <a:endParaRPr lang="es-ES" sz="3200" b="1" i="1" dirty="0"/>
          </a:p>
        </p:txBody>
      </p:sp>
    </p:spTree>
    <p:extLst>
      <p:ext uri="{BB962C8B-B14F-4D97-AF65-F5344CB8AC3E}">
        <p14:creationId xmlns:p14="http://schemas.microsoft.com/office/powerpoint/2010/main" val="3342711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609E002C-62C4-1857-B2FA-AEA03CDE6C43}"/>
              </a:ext>
            </a:extLst>
          </p:cNvPr>
          <p:cNvSpPr txBox="1"/>
          <p:nvPr/>
        </p:nvSpPr>
        <p:spPr>
          <a:xfrm>
            <a:off x="733301" y="597621"/>
            <a:ext cx="9574481" cy="920252"/>
          </a:xfrm>
          <a:prstGeom prst="rect">
            <a:avLst/>
          </a:prstGeom>
          <a:noFill/>
        </p:spPr>
        <p:txBody>
          <a:bodyPr wrap="square" anchor="ctr">
            <a:spAutoFit/>
          </a:bodyPr>
          <a:lstStyle/>
          <a:p>
            <a:pPr>
              <a:lnSpc>
                <a:spcPct val="200000"/>
              </a:lnSpc>
            </a:pPr>
            <a:r>
              <a:rPr lang="es-ES" sz="3200" dirty="0" err="1"/>
              <a:t>Grammar</a:t>
            </a:r>
            <a:r>
              <a:rPr lang="es-ES" sz="3200" dirty="0"/>
              <a:t> </a:t>
            </a:r>
            <a:r>
              <a:rPr lang="es-ES" sz="3200" dirty="0" err="1"/>
              <a:t>of</a:t>
            </a:r>
            <a:r>
              <a:rPr lang="es-ES" sz="3200" dirty="0"/>
              <a:t> </a:t>
            </a:r>
            <a:r>
              <a:rPr lang="es-ES" sz="3200" dirty="0" err="1"/>
              <a:t>Graphics</a:t>
            </a:r>
            <a:r>
              <a:rPr lang="es-ES" sz="3200" dirty="0"/>
              <a:t>: </a:t>
            </a:r>
            <a:r>
              <a:rPr lang="es-ES" sz="3200" b="1" dirty="0"/>
              <a:t>Componentes</a:t>
            </a:r>
            <a:endParaRPr lang="es-ES" sz="3200" b="1" i="1" dirty="0"/>
          </a:p>
        </p:txBody>
      </p:sp>
      <p:graphicFrame>
        <p:nvGraphicFramePr>
          <p:cNvPr id="2" name="Tabla 1">
            <a:extLst>
              <a:ext uri="{FF2B5EF4-FFF2-40B4-BE49-F238E27FC236}">
                <a16:creationId xmlns:a16="http://schemas.microsoft.com/office/drawing/2014/main" id="{F575A59A-2FD8-9111-19CF-979A6AFB04DF}"/>
              </a:ext>
            </a:extLst>
          </p:cNvPr>
          <p:cNvGraphicFramePr>
            <a:graphicFrameLocks noGrp="1"/>
          </p:cNvGraphicFramePr>
          <p:nvPr>
            <p:extLst>
              <p:ext uri="{D42A27DB-BD31-4B8C-83A1-F6EECF244321}">
                <p14:modId xmlns:p14="http://schemas.microsoft.com/office/powerpoint/2010/main" val="1648623014"/>
              </p:ext>
            </p:extLst>
          </p:nvPr>
        </p:nvGraphicFramePr>
        <p:xfrm>
          <a:off x="851167" y="1604514"/>
          <a:ext cx="10489665" cy="4363365"/>
        </p:xfrm>
        <a:graphic>
          <a:graphicData uri="http://schemas.openxmlformats.org/drawingml/2006/table">
            <a:tbl>
              <a:tblPr>
                <a:tableStyleId>{5C22544A-7EE6-4342-B048-85BDC9FD1C3A}</a:tableStyleId>
              </a:tblPr>
              <a:tblGrid>
                <a:gridCol w="2163172">
                  <a:extLst>
                    <a:ext uri="{9D8B030D-6E8A-4147-A177-3AD203B41FA5}">
                      <a16:colId xmlns:a16="http://schemas.microsoft.com/office/drawing/2014/main" val="694928966"/>
                    </a:ext>
                  </a:extLst>
                </a:gridCol>
                <a:gridCol w="8326493">
                  <a:extLst>
                    <a:ext uri="{9D8B030D-6E8A-4147-A177-3AD203B41FA5}">
                      <a16:colId xmlns:a16="http://schemas.microsoft.com/office/drawing/2014/main" val="2261299553"/>
                    </a:ext>
                  </a:extLst>
                </a:gridCol>
              </a:tblGrid>
              <a:tr h="620297">
                <a:tc>
                  <a:txBody>
                    <a:bodyPr/>
                    <a:lstStyle/>
                    <a:p>
                      <a:pPr algn="ctr" fontAlgn="b"/>
                      <a:r>
                        <a:rPr lang="es-CL" sz="2000" u="none" strike="noStrike" dirty="0">
                          <a:solidFill>
                            <a:schemeClr val="bg1"/>
                          </a:solidFill>
                          <a:effectLst/>
                        </a:rPr>
                        <a:t>Datos</a:t>
                      </a:r>
                      <a:endParaRPr lang="es-CL" sz="2000" b="0" i="0" u="none" strike="noStrike" dirty="0">
                        <a:solidFill>
                          <a:schemeClr val="bg1"/>
                        </a:solidFill>
                        <a:effectLst/>
                        <a:latin typeface="Calibri" panose="020F0502020204030204" pitchFamily="34" charset="0"/>
                      </a:endParaRPr>
                    </a:p>
                  </a:txBody>
                  <a:tcPr marL="1503" marR="1503" marT="1503" marB="0" anchor="ctr">
                    <a:solidFill>
                      <a:srgbClr val="0176DE"/>
                    </a:solidFill>
                  </a:tcPr>
                </a:tc>
                <a:tc>
                  <a:txBody>
                    <a:bodyPr/>
                    <a:lstStyle/>
                    <a:p>
                      <a:pPr lvl="1" algn="l" fontAlgn="b"/>
                      <a:r>
                        <a:rPr lang="es-ES" sz="1050" u="none" strike="noStrike" dirty="0">
                          <a:effectLst/>
                        </a:rPr>
                        <a:t>Esto se refiere al conjunto de datos que se representa en el gráfico y contiene las variables que se van a trazar. Este es un elemento esencial.</a:t>
                      </a:r>
                      <a:endParaRPr lang="es-ES" sz="1050" b="0" i="0" u="none" strike="noStrike" dirty="0">
                        <a:solidFill>
                          <a:srgbClr val="000000"/>
                        </a:solidFill>
                        <a:effectLst/>
                        <a:latin typeface="Calibri" panose="020F0502020204030204" pitchFamily="34" charset="0"/>
                      </a:endParaRPr>
                    </a:p>
                  </a:txBody>
                  <a:tcPr marL="1503" marR="1503" marT="1503" marB="0" anchor="ctr">
                    <a:solidFill>
                      <a:schemeClr val="bg1">
                        <a:lumMod val="95000"/>
                      </a:schemeClr>
                    </a:solidFill>
                  </a:tcPr>
                </a:tc>
                <a:extLst>
                  <a:ext uri="{0D108BD9-81ED-4DB2-BD59-A6C34878D82A}">
                    <a16:rowId xmlns:a16="http://schemas.microsoft.com/office/drawing/2014/main" val="3206546343"/>
                  </a:ext>
                </a:extLst>
              </a:tr>
              <a:tr h="620297">
                <a:tc>
                  <a:txBody>
                    <a:bodyPr/>
                    <a:lstStyle/>
                    <a:p>
                      <a:pPr algn="ctr" fontAlgn="b"/>
                      <a:r>
                        <a:rPr lang="es-CL" sz="2000" u="none" strike="noStrike" dirty="0">
                          <a:solidFill>
                            <a:schemeClr val="bg1"/>
                          </a:solidFill>
                          <a:effectLst/>
                        </a:rPr>
                        <a:t>Estética</a:t>
                      </a:r>
                      <a:endParaRPr lang="es-CL" sz="2000" b="0" i="0" u="none" strike="noStrike" dirty="0">
                        <a:solidFill>
                          <a:schemeClr val="bg1"/>
                        </a:solidFill>
                        <a:effectLst/>
                        <a:latin typeface="Calibri" panose="020F0502020204030204" pitchFamily="34" charset="0"/>
                      </a:endParaRPr>
                    </a:p>
                  </a:txBody>
                  <a:tcPr marL="1503" marR="1503" marT="1503" marB="0" anchor="ctr">
                    <a:solidFill>
                      <a:srgbClr val="0176DE"/>
                    </a:solidFill>
                  </a:tcPr>
                </a:tc>
                <a:tc>
                  <a:txBody>
                    <a:bodyPr/>
                    <a:lstStyle/>
                    <a:p>
                      <a:pPr lvl="1" algn="l" fontAlgn="b"/>
                      <a:r>
                        <a:rPr lang="es-ES" sz="1050" u="none" strike="noStrike" dirty="0">
                          <a:effectLst/>
                        </a:rPr>
                        <a:t>La estética se refiere a las escalas en las que se mapean los datos. Por ejemplo, se puede mapear una variable en el eje x y otra en el eje y. También se puede usar la estética para diferenciar atributos diferentes mediante el color. Algunas estéticas comunes son el eje, la forma, el tamaño y el color. Este es un elemento esencial.</a:t>
                      </a:r>
                      <a:endParaRPr lang="es-ES" sz="1050" b="0" i="0" u="none" strike="noStrike" dirty="0">
                        <a:solidFill>
                          <a:srgbClr val="000000"/>
                        </a:solidFill>
                        <a:effectLst/>
                        <a:latin typeface="Calibri" panose="020F0502020204030204" pitchFamily="34" charset="0"/>
                      </a:endParaRPr>
                    </a:p>
                  </a:txBody>
                  <a:tcPr marL="1503" marR="1503" marT="1503" marB="0" anchor="ctr">
                    <a:solidFill>
                      <a:schemeClr val="bg1">
                        <a:lumMod val="95000"/>
                      </a:schemeClr>
                    </a:solidFill>
                  </a:tcPr>
                </a:tc>
                <a:extLst>
                  <a:ext uri="{0D108BD9-81ED-4DB2-BD59-A6C34878D82A}">
                    <a16:rowId xmlns:a16="http://schemas.microsoft.com/office/drawing/2014/main" val="891665584"/>
                  </a:ext>
                </a:extLst>
              </a:tr>
              <a:tr h="620297">
                <a:tc>
                  <a:txBody>
                    <a:bodyPr/>
                    <a:lstStyle/>
                    <a:p>
                      <a:pPr algn="ctr" fontAlgn="b"/>
                      <a:r>
                        <a:rPr lang="es-CL" sz="2000" u="none" strike="noStrike" dirty="0">
                          <a:solidFill>
                            <a:schemeClr val="bg1"/>
                          </a:solidFill>
                          <a:effectLst/>
                        </a:rPr>
                        <a:t>Geometrías </a:t>
                      </a:r>
                      <a:endParaRPr lang="es-CL" sz="2000" b="0" i="0" u="none" strike="noStrike" dirty="0">
                        <a:solidFill>
                          <a:schemeClr val="bg1"/>
                        </a:solidFill>
                        <a:effectLst/>
                        <a:latin typeface="Calibri" panose="020F0502020204030204" pitchFamily="34" charset="0"/>
                      </a:endParaRPr>
                    </a:p>
                  </a:txBody>
                  <a:tcPr marL="1503" marR="1503" marT="1503" marB="0" anchor="ctr">
                    <a:solidFill>
                      <a:srgbClr val="0176DE"/>
                    </a:solidFill>
                  </a:tcPr>
                </a:tc>
                <a:tc>
                  <a:txBody>
                    <a:bodyPr/>
                    <a:lstStyle/>
                    <a:p>
                      <a:pPr lvl="1" algn="l" fontAlgn="b"/>
                      <a:r>
                        <a:rPr lang="es-ES" sz="1050" u="none" strike="noStrike" dirty="0">
                          <a:effectLst/>
                        </a:rPr>
                        <a:t>La geometría se refiere a los elementos visuales reales utilizados para representar los datos en el gráfico, como puntos, líneas y barras. Este es un elemento esencial.</a:t>
                      </a:r>
                      <a:endParaRPr lang="es-ES" sz="1050" b="0" i="0" u="none" strike="noStrike" dirty="0">
                        <a:solidFill>
                          <a:srgbClr val="000000"/>
                        </a:solidFill>
                        <a:effectLst/>
                        <a:latin typeface="Calibri" panose="020F0502020204030204" pitchFamily="34" charset="0"/>
                      </a:endParaRPr>
                    </a:p>
                  </a:txBody>
                  <a:tcPr marL="1503" marR="1503" marT="1503" marB="0" anchor="ctr">
                    <a:solidFill>
                      <a:schemeClr val="bg1">
                        <a:lumMod val="95000"/>
                      </a:schemeClr>
                    </a:solidFill>
                  </a:tcPr>
                </a:tc>
                <a:extLst>
                  <a:ext uri="{0D108BD9-81ED-4DB2-BD59-A6C34878D82A}">
                    <a16:rowId xmlns:a16="http://schemas.microsoft.com/office/drawing/2014/main" val="1680009060"/>
                  </a:ext>
                </a:extLst>
              </a:tr>
              <a:tr h="620297">
                <a:tc>
                  <a:txBody>
                    <a:bodyPr/>
                    <a:lstStyle/>
                    <a:p>
                      <a:pPr algn="ctr" fontAlgn="b"/>
                      <a:r>
                        <a:rPr lang="es-CL" sz="2000" u="none" strike="noStrike" dirty="0">
                          <a:solidFill>
                            <a:schemeClr val="bg1"/>
                          </a:solidFill>
                          <a:effectLst/>
                        </a:rPr>
                        <a:t>Facetas</a:t>
                      </a:r>
                      <a:endParaRPr lang="es-CL" sz="2000" b="0" i="0" u="none" strike="noStrike" dirty="0">
                        <a:solidFill>
                          <a:schemeClr val="bg1"/>
                        </a:solidFill>
                        <a:effectLst/>
                        <a:latin typeface="Calibri" panose="020F0502020204030204" pitchFamily="34" charset="0"/>
                      </a:endParaRPr>
                    </a:p>
                  </a:txBody>
                  <a:tcPr marL="1503" marR="1503" marT="1503" marB="0" anchor="ctr">
                    <a:solidFill>
                      <a:srgbClr val="0176DE"/>
                    </a:solidFill>
                  </a:tcPr>
                </a:tc>
                <a:tc>
                  <a:txBody>
                    <a:bodyPr/>
                    <a:lstStyle/>
                    <a:p>
                      <a:pPr lvl="1" algn="l" fontAlgn="b"/>
                      <a:r>
                        <a:rPr lang="es-ES" sz="1050" u="none" strike="noStrike" dirty="0">
                          <a:effectLst/>
                        </a:rPr>
                        <a:t>Las facetas se refieren a dividir los datos en múltiples subconjuntos y luego mostrar gráficos para cada subconjunto específico en un panel. Estos gráficos también se llaman gráficos de múltiples paneles. El enfoque de las facetas divide un gráfico en una matriz de paneles. Cada panel muestra un subconjunto diferente de los datos. Este es un elemento opcional.</a:t>
                      </a:r>
                      <a:endParaRPr lang="es-ES" sz="1050" b="0" i="0" u="none" strike="noStrike" dirty="0">
                        <a:solidFill>
                          <a:srgbClr val="000000"/>
                        </a:solidFill>
                        <a:effectLst/>
                        <a:latin typeface="Calibri" panose="020F0502020204030204" pitchFamily="34" charset="0"/>
                      </a:endParaRPr>
                    </a:p>
                  </a:txBody>
                  <a:tcPr marL="1503" marR="1503" marT="1503" marB="0" anchor="ctr">
                    <a:solidFill>
                      <a:schemeClr val="bg1">
                        <a:lumMod val="95000"/>
                      </a:schemeClr>
                    </a:solidFill>
                  </a:tcPr>
                </a:tc>
                <a:extLst>
                  <a:ext uri="{0D108BD9-81ED-4DB2-BD59-A6C34878D82A}">
                    <a16:rowId xmlns:a16="http://schemas.microsoft.com/office/drawing/2014/main" val="2294053929"/>
                  </a:ext>
                </a:extLst>
              </a:tr>
              <a:tr h="620297">
                <a:tc>
                  <a:txBody>
                    <a:bodyPr/>
                    <a:lstStyle/>
                    <a:p>
                      <a:pPr algn="ctr" fontAlgn="b"/>
                      <a:r>
                        <a:rPr lang="es-CL" sz="2000" u="none" strike="noStrike" dirty="0">
                          <a:solidFill>
                            <a:schemeClr val="bg1"/>
                          </a:solidFill>
                          <a:effectLst/>
                        </a:rPr>
                        <a:t>Estadísticas</a:t>
                      </a:r>
                      <a:endParaRPr lang="es-CL" sz="2000" b="0" i="0" u="none" strike="noStrike" dirty="0">
                        <a:solidFill>
                          <a:schemeClr val="bg1"/>
                        </a:solidFill>
                        <a:effectLst/>
                        <a:latin typeface="Calibri" panose="020F0502020204030204" pitchFamily="34" charset="0"/>
                      </a:endParaRPr>
                    </a:p>
                  </a:txBody>
                  <a:tcPr marL="1503" marR="1503" marT="1503" marB="0" anchor="ctr">
                    <a:solidFill>
                      <a:srgbClr val="0176DE"/>
                    </a:solidFill>
                  </a:tcPr>
                </a:tc>
                <a:tc>
                  <a:txBody>
                    <a:bodyPr/>
                    <a:lstStyle/>
                    <a:p>
                      <a:pPr lvl="1" algn="l" fontAlgn="b"/>
                      <a:r>
                        <a:rPr lang="es-ES" sz="1050" u="none" strike="noStrike" dirty="0">
                          <a:effectLst/>
                        </a:rPr>
                        <a:t>Esto se refiere a representar información estadística sobre los datos, como la media y la varianza, para ayudar a comprender los datos. Este es un elemento opcional.</a:t>
                      </a:r>
                      <a:endParaRPr lang="es-ES" sz="1050" b="0" i="0" u="none" strike="noStrike" dirty="0">
                        <a:solidFill>
                          <a:srgbClr val="000000"/>
                        </a:solidFill>
                        <a:effectLst/>
                        <a:latin typeface="Calibri" panose="020F0502020204030204" pitchFamily="34" charset="0"/>
                      </a:endParaRPr>
                    </a:p>
                  </a:txBody>
                  <a:tcPr marL="1503" marR="1503" marT="1503" marB="0" anchor="ctr">
                    <a:solidFill>
                      <a:schemeClr val="bg1">
                        <a:lumMod val="95000"/>
                      </a:schemeClr>
                    </a:solidFill>
                  </a:tcPr>
                </a:tc>
                <a:extLst>
                  <a:ext uri="{0D108BD9-81ED-4DB2-BD59-A6C34878D82A}">
                    <a16:rowId xmlns:a16="http://schemas.microsoft.com/office/drawing/2014/main" val="1935384088"/>
                  </a:ext>
                </a:extLst>
              </a:tr>
              <a:tr h="620297">
                <a:tc>
                  <a:txBody>
                    <a:bodyPr/>
                    <a:lstStyle/>
                    <a:p>
                      <a:pPr algn="ctr" fontAlgn="b"/>
                      <a:r>
                        <a:rPr lang="es-CL" sz="2000" u="none" strike="noStrike" dirty="0">
                          <a:solidFill>
                            <a:schemeClr val="bg1"/>
                          </a:solidFill>
                          <a:effectLst/>
                        </a:rPr>
                        <a:t>Coordenadas</a:t>
                      </a:r>
                      <a:endParaRPr lang="es-CL" sz="2000" b="0" i="0" u="none" strike="noStrike" dirty="0">
                        <a:solidFill>
                          <a:schemeClr val="bg1"/>
                        </a:solidFill>
                        <a:effectLst/>
                        <a:latin typeface="Calibri" panose="020F0502020204030204" pitchFamily="34" charset="0"/>
                      </a:endParaRPr>
                    </a:p>
                  </a:txBody>
                  <a:tcPr marL="1503" marR="1503" marT="1503" marB="0" anchor="ctr">
                    <a:solidFill>
                      <a:srgbClr val="0176DE"/>
                    </a:solidFill>
                  </a:tcPr>
                </a:tc>
                <a:tc>
                  <a:txBody>
                    <a:bodyPr/>
                    <a:lstStyle/>
                    <a:p>
                      <a:pPr lvl="1" algn="l" fontAlgn="b"/>
                      <a:r>
                        <a:rPr lang="es-ES" sz="1050" u="none" strike="noStrike" dirty="0">
                          <a:effectLst/>
                        </a:rPr>
                        <a:t>Esto se refiere al espacio en el que se trazan los datos (por ejemplo, coordenadas cartesianas). La mayoría de los gráficos populares, como los gráficos de líneas y de barras, se dibujan utilizando coordenadas cartesianas. Este es un elemento opcional.</a:t>
                      </a:r>
                      <a:endParaRPr lang="es-ES" sz="1050" b="0" i="0" u="none" strike="noStrike" dirty="0">
                        <a:solidFill>
                          <a:srgbClr val="000000"/>
                        </a:solidFill>
                        <a:effectLst/>
                        <a:latin typeface="Calibri" panose="020F0502020204030204" pitchFamily="34" charset="0"/>
                      </a:endParaRPr>
                    </a:p>
                  </a:txBody>
                  <a:tcPr marL="1503" marR="1503" marT="1503" marB="0" anchor="ctr">
                    <a:solidFill>
                      <a:schemeClr val="bg1">
                        <a:lumMod val="95000"/>
                      </a:schemeClr>
                    </a:solidFill>
                  </a:tcPr>
                </a:tc>
                <a:extLst>
                  <a:ext uri="{0D108BD9-81ED-4DB2-BD59-A6C34878D82A}">
                    <a16:rowId xmlns:a16="http://schemas.microsoft.com/office/drawing/2014/main" val="3204149437"/>
                  </a:ext>
                </a:extLst>
              </a:tr>
              <a:tr h="620297">
                <a:tc>
                  <a:txBody>
                    <a:bodyPr/>
                    <a:lstStyle/>
                    <a:p>
                      <a:pPr algn="ctr" fontAlgn="b"/>
                      <a:r>
                        <a:rPr lang="es-CL" sz="2000" u="none" strike="noStrike" dirty="0">
                          <a:solidFill>
                            <a:schemeClr val="bg1"/>
                          </a:solidFill>
                          <a:effectLst/>
                        </a:rPr>
                        <a:t>Temas</a:t>
                      </a:r>
                      <a:endParaRPr lang="es-CL" sz="2000" b="0" i="0" u="none" strike="noStrike" dirty="0">
                        <a:solidFill>
                          <a:schemeClr val="bg1"/>
                        </a:solidFill>
                        <a:effectLst/>
                        <a:latin typeface="Calibri" panose="020F0502020204030204" pitchFamily="34" charset="0"/>
                      </a:endParaRPr>
                    </a:p>
                  </a:txBody>
                  <a:tcPr marL="1503" marR="1503" marT="1503" marB="0" anchor="ctr">
                    <a:solidFill>
                      <a:srgbClr val="0176DE"/>
                    </a:solidFill>
                  </a:tcPr>
                </a:tc>
                <a:tc>
                  <a:txBody>
                    <a:bodyPr/>
                    <a:lstStyle/>
                    <a:p>
                      <a:pPr lvl="1" algn="l" fontAlgn="b"/>
                      <a:r>
                        <a:rPr lang="es-ES" sz="1050" u="none" strike="noStrike" dirty="0">
                          <a:effectLst/>
                        </a:rPr>
                        <a:t>Temas Los temas se utilizan para cambiar la apariencia de los elementos que no son datos. Los temas te permiten diseñar con una identidad visual particular utilizando fuentes, colores y otros elementos de diseño. Este es un elemento opcional</a:t>
                      </a:r>
                      <a:endParaRPr lang="es-ES" sz="1050" b="0" i="0" u="none" strike="noStrike" dirty="0">
                        <a:solidFill>
                          <a:srgbClr val="000000"/>
                        </a:solidFill>
                        <a:effectLst/>
                        <a:latin typeface="Calibri" panose="020F0502020204030204" pitchFamily="34" charset="0"/>
                      </a:endParaRPr>
                    </a:p>
                  </a:txBody>
                  <a:tcPr marL="1503" marR="1503" marT="1503" marB="0" anchor="ctr">
                    <a:solidFill>
                      <a:schemeClr val="bg1">
                        <a:lumMod val="95000"/>
                      </a:schemeClr>
                    </a:solidFill>
                  </a:tcPr>
                </a:tc>
                <a:extLst>
                  <a:ext uri="{0D108BD9-81ED-4DB2-BD59-A6C34878D82A}">
                    <a16:rowId xmlns:a16="http://schemas.microsoft.com/office/drawing/2014/main" val="871509494"/>
                  </a:ext>
                </a:extLst>
              </a:tr>
            </a:tbl>
          </a:graphicData>
        </a:graphic>
      </p:graphicFrame>
    </p:spTree>
    <p:extLst>
      <p:ext uri="{BB962C8B-B14F-4D97-AF65-F5344CB8AC3E}">
        <p14:creationId xmlns:p14="http://schemas.microsoft.com/office/powerpoint/2010/main" val="2859747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609E002C-62C4-1857-B2FA-AEA03CDE6C43}"/>
              </a:ext>
            </a:extLst>
          </p:cNvPr>
          <p:cNvSpPr txBox="1"/>
          <p:nvPr/>
        </p:nvSpPr>
        <p:spPr>
          <a:xfrm>
            <a:off x="733301" y="591145"/>
            <a:ext cx="10168247" cy="933204"/>
          </a:xfrm>
          <a:prstGeom prst="rect">
            <a:avLst/>
          </a:prstGeom>
          <a:noFill/>
        </p:spPr>
        <p:txBody>
          <a:bodyPr wrap="square" anchor="ctr">
            <a:spAutoFit/>
          </a:bodyPr>
          <a:lstStyle/>
          <a:p>
            <a:pPr>
              <a:lnSpc>
                <a:spcPct val="200000"/>
              </a:lnSpc>
            </a:pPr>
            <a:r>
              <a:rPr lang="es-ES" sz="3200" dirty="0" err="1"/>
              <a:t>Grammar</a:t>
            </a:r>
            <a:r>
              <a:rPr lang="es-ES" sz="3200" dirty="0"/>
              <a:t> </a:t>
            </a:r>
            <a:r>
              <a:rPr lang="es-ES" sz="3200" dirty="0" err="1"/>
              <a:t>of</a:t>
            </a:r>
            <a:r>
              <a:rPr lang="es-ES" sz="3200" dirty="0"/>
              <a:t> </a:t>
            </a:r>
            <a:r>
              <a:rPr lang="es-ES" sz="3200" dirty="0" err="1"/>
              <a:t>Graphics</a:t>
            </a:r>
            <a:r>
              <a:rPr lang="es-ES" sz="3200" dirty="0"/>
              <a:t>: </a:t>
            </a:r>
            <a:r>
              <a:rPr lang="es-ES" sz="3200" b="1" dirty="0" err="1"/>
              <a:t>Frameworks</a:t>
            </a:r>
            <a:endParaRPr lang="es-ES" sz="3200" b="1" dirty="0">
              <a:latin typeface="Consolas" panose="020B0609020204030204" pitchFamily="49" charset="0"/>
            </a:endParaRPr>
          </a:p>
        </p:txBody>
      </p:sp>
      <p:sp>
        <p:nvSpPr>
          <p:cNvPr id="2" name="CuadroTexto 1">
            <a:extLst>
              <a:ext uri="{FF2B5EF4-FFF2-40B4-BE49-F238E27FC236}">
                <a16:creationId xmlns:a16="http://schemas.microsoft.com/office/drawing/2014/main" id="{75C01A22-431D-1D06-05AB-C42B93800135}"/>
              </a:ext>
            </a:extLst>
          </p:cNvPr>
          <p:cNvSpPr txBox="1"/>
          <p:nvPr/>
        </p:nvSpPr>
        <p:spPr>
          <a:xfrm>
            <a:off x="733301" y="1624610"/>
            <a:ext cx="10417629" cy="4194674"/>
          </a:xfrm>
          <a:prstGeom prst="rect">
            <a:avLst/>
          </a:prstGeom>
          <a:noFill/>
        </p:spPr>
        <p:txBody>
          <a:bodyPr wrap="square">
            <a:spAutoFit/>
          </a:bodyPr>
          <a:lstStyle/>
          <a:p>
            <a:pPr marL="0" lvl="0" indent="0" algn="l" rtl="0">
              <a:lnSpc>
                <a:spcPct val="150000"/>
              </a:lnSpc>
              <a:spcBef>
                <a:spcPts val="0"/>
              </a:spcBef>
              <a:spcAft>
                <a:spcPts val="0"/>
              </a:spcAft>
              <a:buNone/>
            </a:pPr>
            <a:endParaRPr lang="es-ES" dirty="0"/>
          </a:p>
          <a:p>
            <a:pPr marL="285750" indent="-285750">
              <a:lnSpc>
                <a:spcPct val="150000"/>
              </a:lnSpc>
              <a:buFont typeface="Arial" panose="020B0604020202020204" pitchFamily="34" charset="0"/>
              <a:buChar char="•"/>
            </a:pPr>
            <a:r>
              <a:rPr lang="es-CL" dirty="0"/>
              <a:t>Vega-Altair en Python (basado en Vega-Lite). </a:t>
            </a:r>
            <a:r>
              <a:rPr lang="es-CL" dirty="0">
                <a:hlinkClick r:id="rId2"/>
              </a:rPr>
              <a:t>https://altair-viz.github.io/index.html</a:t>
            </a:r>
            <a:endParaRPr lang="es-CL" dirty="0"/>
          </a:p>
          <a:p>
            <a:pPr marL="285750" indent="-285750">
              <a:lnSpc>
                <a:spcPct val="150000"/>
              </a:lnSpc>
              <a:buFont typeface="Arial" panose="020B0604020202020204" pitchFamily="34" charset="0"/>
              <a:buChar char="•"/>
            </a:pPr>
            <a:r>
              <a:rPr lang="es-CL" dirty="0" err="1"/>
              <a:t>Plotnine</a:t>
            </a:r>
            <a:r>
              <a:rPr lang="es-CL" dirty="0"/>
              <a:t> en Python. </a:t>
            </a:r>
            <a:r>
              <a:rPr lang="es-CL" dirty="0">
                <a:hlinkClick r:id="rId3"/>
              </a:rPr>
              <a:t>https://plotnine.readthedocs.io/en/stable/</a:t>
            </a:r>
            <a:r>
              <a:rPr lang="es-CL" dirty="0"/>
              <a:t> </a:t>
            </a:r>
          </a:p>
          <a:p>
            <a:pPr marL="285750" lvl="0" indent="-285750" algn="l" rtl="0">
              <a:lnSpc>
                <a:spcPct val="150000"/>
              </a:lnSpc>
              <a:spcBef>
                <a:spcPts val="0"/>
              </a:spcBef>
              <a:spcAft>
                <a:spcPts val="0"/>
              </a:spcAft>
              <a:buFont typeface="Arial" panose="020B0604020202020204" pitchFamily="34" charset="0"/>
              <a:buChar char="•"/>
            </a:pPr>
            <a:r>
              <a:rPr lang="es-ES" dirty="0"/>
              <a:t>Vega en </a:t>
            </a:r>
            <a:r>
              <a:rPr lang="es-ES" dirty="0" err="1"/>
              <a:t>Javascript</a:t>
            </a:r>
            <a:r>
              <a:rPr lang="es-ES" dirty="0"/>
              <a:t>. </a:t>
            </a:r>
            <a:r>
              <a:rPr lang="es-ES" dirty="0">
                <a:hlinkClick r:id="rId4"/>
              </a:rPr>
              <a:t>https://vega.github.io/vega/</a:t>
            </a:r>
            <a:r>
              <a:rPr lang="es-ES" dirty="0"/>
              <a:t> </a:t>
            </a:r>
          </a:p>
          <a:p>
            <a:pPr marL="285750" lvl="0" indent="-285750" algn="l" rtl="0">
              <a:lnSpc>
                <a:spcPct val="150000"/>
              </a:lnSpc>
              <a:spcBef>
                <a:spcPts val="0"/>
              </a:spcBef>
              <a:spcAft>
                <a:spcPts val="0"/>
              </a:spcAft>
              <a:buFont typeface="Arial" panose="020B0604020202020204" pitchFamily="34" charset="0"/>
              <a:buChar char="•"/>
            </a:pPr>
            <a:r>
              <a:rPr lang="es-ES" dirty="0"/>
              <a:t>Vega-Lite en </a:t>
            </a:r>
            <a:r>
              <a:rPr lang="es-ES" dirty="0" err="1"/>
              <a:t>Javascript</a:t>
            </a:r>
            <a:r>
              <a:rPr lang="es-ES" dirty="0"/>
              <a:t>. </a:t>
            </a:r>
            <a:r>
              <a:rPr lang="es-ES" dirty="0">
                <a:hlinkClick r:id="rId5"/>
              </a:rPr>
              <a:t>https://vega.github.io/vega-lite/</a:t>
            </a:r>
            <a:r>
              <a:rPr lang="es-ES" dirty="0"/>
              <a:t>  </a:t>
            </a:r>
            <a:endParaRPr lang="es-CL" dirty="0"/>
          </a:p>
          <a:p>
            <a:pPr marL="285750" indent="-285750">
              <a:lnSpc>
                <a:spcPct val="150000"/>
              </a:lnSpc>
              <a:buFont typeface="Arial" panose="020B0604020202020204" pitchFamily="34" charset="0"/>
              <a:buChar char="•"/>
            </a:pPr>
            <a:r>
              <a:rPr lang="es-CL" dirty="0"/>
              <a:t>Ggplot2 en R. </a:t>
            </a:r>
            <a:r>
              <a:rPr lang="es-ES" dirty="0">
                <a:hlinkClick r:id="rId6"/>
              </a:rPr>
              <a:t>https://ggplot2.tidyverse.org/</a:t>
            </a:r>
            <a:r>
              <a:rPr lang="es-ES" dirty="0"/>
              <a:t> </a:t>
            </a:r>
          </a:p>
          <a:p>
            <a:pPr marL="285750" indent="-285750">
              <a:lnSpc>
                <a:spcPct val="150000"/>
              </a:lnSpc>
              <a:buFont typeface="Arial" panose="020B0604020202020204" pitchFamily="34" charset="0"/>
              <a:buChar char="•"/>
            </a:pPr>
            <a:endParaRPr lang="es-CL" dirty="0"/>
          </a:p>
          <a:p>
            <a:pPr marL="285750" indent="-285750">
              <a:lnSpc>
                <a:spcPct val="150000"/>
              </a:lnSpc>
              <a:buFont typeface="Arial" panose="020B0604020202020204" pitchFamily="34" charset="0"/>
              <a:buChar char="•"/>
            </a:pPr>
            <a:endParaRPr lang="es-CL" dirty="0"/>
          </a:p>
          <a:p>
            <a:pPr marL="285750" indent="-285750">
              <a:lnSpc>
                <a:spcPct val="150000"/>
              </a:lnSpc>
              <a:buFont typeface="Arial" panose="020B0604020202020204" pitchFamily="34" charset="0"/>
              <a:buChar char="•"/>
            </a:pPr>
            <a:endParaRPr lang="es-CL" dirty="0"/>
          </a:p>
          <a:p>
            <a:pPr marL="285750" lvl="0" indent="-285750" algn="l" rtl="0">
              <a:lnSpc>
                <a:spcPct val="150000"/>
              </a:lnSpc>
              <a:spcBef>
                <a:spcPts val="0"/>
              </a:spcBef>
              <a:spcAft>
                <a:spcPts val="0"/>
              </a:spcAft>
              <a:buFont typeface="Arial" panose="020B0604020202020204" pitchFamily="34" charset="0"/>
              <a:buChar char="•"/>
            </a:pPr>
            <a:endParaRPr lang="es-ES" dirty="0"/>
          </a:p>
        </p:txBody>
      </p:sp>
      <p:pic>
        <p:nvPicPr>
          <p:cNvPr id="13314" name="Picture 2">
            <a:extLst>
              <a:ext uri="{FF2B5EF4-FFF2-40B4-BE49-F238E27FC236}">
                <a16:creationId xmlns:a16="http://schemas.microsoft.com/office/drawing/2014/main" id="{066CA8EB-0A27-72B8-0FA2-FBC3583309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02502" y="4489506"/>
            <a:ext cx="4085112" cy="1487768"/>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7AE18D2B-AF73-A494-E0D2-DC9A0887D49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37785" y="4579853"/>
            <a:ext cx="1347061" cy="134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576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38643169-B274-DD73-6878-2A0C7D030B76}"/>
              </a:ext>
            </a:extLst>
          </p:cNvPr>
          <p:cNvSpPr txBox="1"/>
          <p:nvPr/>
        </p:nvSpPr>
        <p:spPr>
          <a:xfrm>
            <a:off x="733301" y="590985"/>
            <a:ext cx="9574481" cy="933525"/>
          </a:xfrm>
          <a:prstGeom prst="rect">
            <a:avLst/>
          </a:prstGeom>
          <a:noFill/>
        </p:spPr>
        <p:txBody>
          <a:bodyPr wrap="square" anchor="ctr">
            <a:spAutoFit/>
          </a:bodyPr>
          <a:lstStyle/>
          <a:p>
            <a:pPr>
              <a:lnSpc>
                <a:spcPct val="200000"/>
              </a:lnSpc>
            </a:pPr>
            <a:r>
              <a:rPr lang="es-ES" sz="3200" dirty="0" err="1"/>
              <a:t>Grammar</a:t>
            </a:r>
            <a:r>
              <a:rPr lang="es-ES" sz="3200" dirty="0"/>
              <a:t> </a:t>
            </a:r>
            <a:r>
              <a:rPr lang="es-ES" sz="3200" dirty="0" err="1"/>
              <a:t>of</a:t>
            </a:r>
            <a:r>
              <a:rPr lang="es-ES" sz="3200" dirty="0"/>
              <a:t> </a:t>
            </a:r>
            <a:r>
              <a:rPr lang="es-ES" sz="3200" dirty="0" err="1"/>
              <a:t>Graphics</a:t>
            </a:r>
            <a:r>
              <a:rPr lang="es-ES" sz="3200" dirty="0"/>
              <a:t>: </a:t>
            </a:r>
            <a:r>
              <a:rPr lang="es-ES" sz="3200" b="1" dirty="0">
                <a:latin typeface="Consolas" panose="020B0609020204030204" pitchFamily="49" charset="0"/>
              </a:rPr>
              <a:t>ggplot2</a:t>
            </a:r>
            <a:r>
              <a:rPr lang="es-ES" sz="3200" dirty="0">
                <a:solidFill>
                  <a:schemeClr val="bg1">
                    <a:lumMod val="75000"/>
                  </a:schemeClr>
                </a:solidFill>
                <a:latin typeface="Consolas" panose="020B0609020204030204" pitchFamily="49" charset="0"/>
              </a:rPr>
              <a:t>/</a:t>
            </a:r>
            <a:r>
              <a:rPr lang="es-ES" sz="3200" dirty="0" err="1">
                <a:solidFill>
                  <a:schemeClr val="bg1">
                    <a:lumMod val="75000"/>
                  </a:schemeClr>
                </a:solidFill>
                <a:latin typeface="Consolas" panose="020B0609020204030204" pitchFamily="49" charset="0"/>
              </a:rPr>
              <a:t>plotnine</a:t>
            </a:r>
            <a:endParaRPr lang="es-ES" sz="3200" i="1" dirty="0">
              <a:solidFill>
                <a:schemeClr val="bg1">
                  <a:lumMod val="75000"/>
                </a:schemeClr>
              </a:solidFill>
              <a:latin typeface="Consolas" panose="020B0609020204030204" pitchFamily="49" charset="0"/>
            </a:endParaRPr>
          </a:p>
        </p:txBody>
      </p:sp>
      <p:sp>
        <p:nvSpPr>
          <p:cNvPr id="6" name="CuadroTexto 5">
            <a:extLst>
              <a:ext uri="{FF2B5EF4-FFF2-40B4-BE49-F238E27FC236}">
                <a16:creationId xmlns:a16="http://schemas.microsoft.com/office/drawing/2014/main" id="{50CB8527-E940-1BD1-82BC-6486FFB06503}"/>
              </a:ext>
            </a:extLst>
          </p:cNvPr>
          <p:cNvSpPr txBox="1"/>
          <p:nvPr/>
        </p:nvSpPr>
        <p:spPr>
          <a:xfrm>
            <a:off x="733302" y="1624610"/>
            <a:ext cx="5133108" cy="4194674"/>
          </a:xfrm>
          <a:prstGeom prst="rect">
            <a:avLst/>
          </a:prstGeom>
          <a:noFill/>
        </p:spPr>
        <p:txBody>
          <a:bodyPr wrap="square">
            <a:spAutoFit/>
          </a:bodyPr>
          <a:lstStyle/>
          <a:p>
            <a:pPr marL="0" lvl="0" indent="0" algn="l" rtl="0">
              <a:lnSpc>
                <a:spcPct val="150000"/>
              </a:lnSpc>
              <a:spcBef>
                <a:spcPts val="0"/>
              </a:spcBef>
              <a:spcAft>
                <a:spcPts val="0"/>
              </a:spcAft>
              <a:buNone/>
            </a:pPr>
            <a:r>
              <a:rPr lang="es-ES" dirty="0">
                <a:latin typeface="Consolas" panose="020B0609020204030204" pitchFamily="49" charset="0"/>
              </a:rPr>
              <a:t>ggplot2</a:t>
            </a:r>
            <a:r>
              <a:rPr lang="es-ES" dirty="0"/>
              <a:t> es un paquete de visualización de datos en R que se basado en  gramática de gráficos, logrando  crear visualizaciones de manera flexible, coherentes y personalizados:</a:t>
            </a:r>
          </a:p>
          <a:p>
            <a:pPr marL="742950" lvl="1" indent="-285750">
              <a:lnSpc>
                <a:spcPct val="150000"/>
              </a:lnSpc>
              <a:buFont typeface="Arial" panose="020B0604020202020204" pitchFamily="34" charset="0"/>
              <a:buChar char="•"/>
            </a:pPr>
            <a:r>
              <a:rPr lang="es-ES" dirty="0"/>
              <a:t>Alta flexibilidad.</a:t>
            </a:r>
          </a:p>
          <a:p>
            <a:pPr marL="742950" lvl="1" indent="-285750">
              <a:lnSpc>
                <a:spcPct val="150000"/>
              </a:lnSpc>
              <a:buFont typeface="Arial" panose="020B0604020202020204" pitchFamily="34" charset="0"/>
              <a:buChar char="•"/>
            </a:pPr>
            <a:r>
              <a:rPr lang="es-ES" dirty="0"/>
              <a:t>Extensiones para nuevos tipos de visualizaciones.</a:t>
            </a:r>
          </a:p>
          <a:p>
            <a:pPr marL="742950" lvl="1" indent="-285750">
              <a:lnSpc>
                <a:spcPct val="150000"/>
              </a:lnSpc>
              <a:buFont typeface="Arial" panose="020B0604020202020204" pitchFamily="34" charset="0"/>
              <a:buChar char="•"/>
            </a:pPr>
            <a:r>
              <a:rPr lang="es-ES" dirty="0"/>
              <a:t>Paquetes complementarios para crear visualizaciones interactivas.</a:t>
            </a:r>
          </a:p>
        </p:txBody>
      </p:sp>
      <p:pic>
        <p:nvPicPr>
          <p:cNvPr id="8" name="Picture 2">
            <a:extLst>
              <a:ext uri="{FF2B5EF4-FFF2-40B4-BE49-F238E27FC236}">
                <a16:creationId xmlns:a16="http://schemas.microsoft.com/office/drawing/2014/main" id="{C324834D-9CF6-3468-7B0E-5F02C4F209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5981" y="1854989"/>
            <a:ext cx="2971801" cy="3429954"/>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30C5B9BF-B78E-5109-F743-772464E6196F}"/>
              </a:ext>
            </a:extLst>
          </p:cNvPr>
          <p:cNvSpPr txBox="1"/>
          <p:nvPr/>
        </p:nvSpPr>
        <p:spPr>
          <a:xfrm>
            <a:off x="6325592" y="5284943"/>
            <a:ext cx="4812475" cy="455189"/>
          </a:xfrm>
          <a:prstGeom prst="rect">
            <a:avLst/>
          </a:prstGeom>
          <a:noFill/>
        </p:spPr>
        <p:txBody>
          <a:bodyPr wrap="square">
            <a:spAutoFit/>
          </a:bodyPr>
          <a:lstStyle/>
          <a:p>
            <a:pPr lvl="0" algn="ctr" rtl="0">
              <a:lnSpc>
                <a:spcPct val="150000"/>
              </a:lnSpc>
              <a:spcBef>
                <a:spcPts val="0"/>
              </a:spcBef>
              <a:spcAft>
                <a:spcPts val="0"/>
              </a:spcAft>
            </a:pPr>
            <a:r>
              <a:rPr lang="es-ES" dirty="0"/>
              <a:t>https://ggplot2.tidyverse.org/</a:t>
            </a:r>
          </a:p>
        </p:txBody>
      </p:sp>
      <p:sp>
        <p:nvSpPr>
          <p:cNvPr id="13" name="CuadroTexto 12">
            <a:extLst>
              <a:ext uri="{FF2B5EF4-FFF2-40B4-BE49-F238E27FC236}">
                <a16:creationId xmlns:a16="http://schemas.microsoft.com/office/drawing/2014/main" id="{93401AEE-3725-18A7-1E98-233E818F8F83}"/>
              </a:ext>
            </a:extLst>
          </p:cNvPr>
          <p:cNvSpPr txBox="1"/>
          <p:nvPr/>
        </p:nvSpPr>
        <p:spPr>
          <a:xfrm>
            <a:off x="6325592" y="5740132"/>
            <a:ext cx="5003468" cy="369332"/>
          </a:xfrm>
          <a:prstGeom prst="rect">
            <a:avLst/>
          </a:prstGeom>
          <a:noFill/>
        </p:spPr>
        <p:txBody>
          <a:bodyPr wrap="square">
            <a:spAutoFit/>
          </a:bodyPr>
          <a:lstStyle/>
          <a:p>
            <a:r>
              <a:rPr lang="es-CL" dirty="0"/>
              <a:t>https://plotnine.readthedocs.io/en/stable/</a:t>
            </a:r>
          </a:p>
        </p:txBody>
      </p:sp>
    </p:spTree>
    <p:extLst>
      <p:ext uri="{BB962C8B-B14F-4D97-AF65-F5344CB8AC3E}">
        <p14:creationId xmlns:p14="http://schemas.microsoft.com/office/powerpoint/2010/main" val="34078941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38643169-B274-DD73-6878-2A0C7D030B76}"/>
              </a:ext>
            </a:extLst>
          </p:cNvPr>
          <p:cNvSpPr txBox="1"/>
          <p:nvPr/>
        </p:nvSpPr>
        <p:spPr>
          <a:xfrm>
            <a:off x="733301" y="590985"/>
            <a:ext cx="9574481" cy="933525"/>
          </a:xfrm>
          <a:prstGeom prst="rect">
            <a:avLst/>
          </a:prstGeom>
          <a:noFill/>
        </p:spPr>
        <p:txBody>
          <a:bodyPr wrap="square" anchor="ctr">
            <a:spAutoFit/>
          </a:bodyPr>
          <a:lstStyle/>
          <a:p>
            <a:pPr>
              <a:lnSpc>
                <a:spcPct val="200000"/>
              </a:lnSpc>
            </a:pPr>
            <a:r>
              <a:rPr lang="es-ES" sz="3200" dirty="0" err="1"/>
              <a:t>Grammar</a:t>
            </a:r>
            <a:r>
              <a:rPr lang="es-ES" sz="3200" dirty="0"/>
              <a:t> </a:t>
            </a:r>
            <a:r>
              <a:rPr lang="es-ES" sz="3200" dirty="0" err="1"/>
              <a:t>of</a:t>
            </a:r>
            <a:r>
              <a:rPr lang="es-ES" sz="3200" dirty="0"/>
              <a:t> </a:t>
            </a:r>
            <a:r>
              <a:rPr lang="es-ES" sz="3200" dirty="0" err="1"/>
              <a:t>Graphics</a:t>
            </a:r>
            <a:r>
              <a:rPr lang="es-ES" sz="3200" dirty="0"/>
              <a:t>: </a:t>
            </a:r>
            <a:r>
              <a:rPr lang="es-ES" sz="3200" b="1" dirty="0">
                <a:latin typeface="Consolas" panose="020B0609020204030204" pitchFamily="49" charset="0"/>
              </a:rPr>
              <a:t>ggplot2</a:t>
            </a:r>
            <a:endParaRPr lang="es-ES" sz="3200" b="1" i="1" dirty="0">
              <a:latin typeface="Consolas" panose="020B0609020204030204" pitchFamily="49" charset="0"/>
            </a:endParaRPr>
          </a:p>
        </p:txBody>
      </p:sp>
      <p:sp>
        <p:nvSpPr>
          <p:cNvPr id="3" name="CuadroTexto 2">
            <a:extLst>
              <a:ext uri="{FF2B5EF4-FFF2-40B4-BE49-F238E27FC236}">
                <a16:creationId xmlns:a16="http://schemas.microsoft.com/office/drawing/2014/main" id="{625CB532-CB01-36DB-DA15-7084759F085E}"/>
              </a:ext>
            </a:extLst>
          </p:cNvPr>
          <p:cNvSpPr txBox="1"/>
          <p:nvPr/>
        </p:nvSpPr>
        <p:spPr>
          <a:xfrm>
            <a:off x="7841107" y="1880202"/>
            <a:ext cx="1623638" cy="369332"/>
          </a:xfrm>
          <a:prstGeom prst="rect">
            <a:avLst/>
          </a:prstGeom>
          <a:noFill/>
        </p:spPr>
        <p:txBody>
          <a:bodyPr wrap="square">
            <a:spAutoFit/>
          </a:bodyPr>
          <a:lstStyle/>
          <a:p>
            <a:r>
              <a:rPr lang="es-ES" b="1" dirty="0">
                <a:solidFill>
                  <a:schemeClr val="bg1">
                    <a:lumMod val="75000"/>
                  </a:schemeClr>
                </a:solidFill>
              </a:rPr>
              <a:t>Marcas</a:t>
            </a:r>
            <a:endParaRPr lang="es-CL" dirty="0">
              <a:solidFill>
                <a:schemeClr val="bg1">
                  <a:lumMod val="75000"/>
                </a:schemeClr>
              </a:solidFill>
            </a:endParaRPr>
          </a:p>
        </p:txBody>
      </p:sp>
      <p:sp>
        <p:nvSpPr>
          <p:cNvPr id="5" name="CuadroTexto 4">
            <a:extLst>
              <a:ext uri="{FF2B5EF4-FFF2-40B4-BE49-F238E27FC236}">
                <a16:creationId xmlns:a16="http://schemas.microsoft.com/office/drawing/2014/main" id="{722B5FDF-1B68-1906-4D85-9ACBBDDAB62F}"/>
              </a:ext>
            </a:extLst>
          </p:cNvPr>
          <p:cNvSpPr txBox="1"/>
          <p:nvPr/>
        </p:nvSpPr>
        <p:spPr>
          <a:xfrm>
            <a:off x="4708722" y="1812851"/>
            <a:ext cx="1623638" cy="369332"/>
          </a:xfrm>
          <a:prstGeom prst="rect">
            <a:avLst/>
          </a:prstGeom>
          <a:noFill/>
        </p:spPr>
        <p:txBody>
          <a:bodyPr wrap="square">
            <a:spAutoFit/>
          </a:bodyPr>
          <a:lstStyle/>
          <a:p>
            <a:r>
              <a:rPr lang="es-ES" b="1" dirty="0">
                <a:solidFill>
                  <a:schemeClr val="bg1">
                    <a:lumMod val="75000"/>
                  </a:schemeClr>
                </a:solidFill>
              </a:rPr>
              <a:t>Canales</a:t>
            </a:r>
            <a:endParaRPr lang="es-CL" dirty="0">
              <a:solidFill>
                <a:schemeClr val="bg1">
                  <a:lumMod val="75000"/>
                </a:schemeClr>
              </a:solidFill>
            </a:endParaRPr>
          </a:p>
        </p:txBody>
      </p:sp>
      <p:pic>
        <p:nvPicPr>
          <p:cNvPr id="7" name="Picture 2">
            <a:extLst>
              <a:ext uri="{FF2B5EF4-FFF2-40B4-BE49-F238E27FC236}">
                <a16:creationId xmlns:a16="http://schemas.microsoft.com/office/drawing/2014/main" id="{B36DBE41-397E-9EE2-F40A-A6F0547E32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3546" y="2326996"/>
            <a:ext cx="8084908" cy="3466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4100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609E002C-62C4-1857-B2FA-AEA03CDE6C43}"/>
              </a:ext>
            </a:extLst>
          </p:cNvPr>
          <p:cNvSpPr txBox="1"/>
          <p:nvPr/>
        </p:nvSpPr>
        <p:spPr>
          <a:xfrm>
            <a:off x="733301" y="590985"/>
            <a:ext cx="9574481" cy="933525"/>
          </a:xfrm>
          <a:prstGeom prst="rect">
            <a:avLst/>
          </a:prstGeom>
          <a:noFill/>
        </p:spPr>
        <p:txBody>
          <a:bodyPr wrap="square" anchor="ctr">
            <a:spAutoFit/>
          </a:bodyPr>
          <a:lstStyle/>
          <a:p>
            <a:pPr>
              <a:lnSpc>
                <a:spcPct val="200000"/>
              </a:lnSpc>
            </a:pPr>
            <a:r>
              <a:rPr lang="es-ES" sz="3200" dirty="0" err="1"/>
              <a:t>Grammar</a:t>
            </a:r>
            <a:r>
              <a:rPr lang="es-ES" sz="3200" dirty="0"/>
              <a:t> </a:t>
            </a:r>
            <a:r>
              <a:rPr lang="es-ES" sz="3200" dirty="0" err="1"/>
              <a:t>of</a:t>
            </a:r>
            <a:r>
              <a:rPr lang="es-ES" sz="3200" dirty="0"/>
              <a:t> </a:t>
            </a:r>
            <a:r>
              <a:rPr lang="es-ES" sz="3200" dirty="0" err="1"/>
              <a:t>Graphics</a:t>
            </a:r>
            <a:r>
              <a:rPr lang="es-ES" sz="3200" dirty="0"/>
              <a:t>: </a:t>
            </a:r>
            <a:r>
              <a:rPr lang="es-ES" sz="3200" dirty="0">
                <a:latin typeface="Consolas" panose="020B0609020204030204" pitchFamily="49" charset="0"/>
              </a:rPr>
              <a:t>ggplot2 </a:t>
            </a:r>
            <a:r>
              <a:rPr lang="es-ES" sz="3200" dirty="0"/>
              <a:t>➔ </a:t>
            </a:r>
            <a:r>
              <a:rPr lang="es-ES" sz="3200" b="1" dirty="0" err="1"/>
              <a:t>Sintáxis</a:t>
            </a:r>
            <a:endParaRPr lang="es-ES" sz="3200" b="1" dirty="0">
              <a:latin typeface="Consolas" panose="020B0609020204030204" pitchFamily="49" charset="0"/>
            </a:endParaRPr>
          </a:p>
        </p:txBody>
      </p:sp>
      <p:sp>
        <p:nvSpPr>
          <p:cNvPr id="5" name="CuadroTexto 4">
            <a:extLst>
              <a:ext uri="{FF2B5EF4-FFF2-40B4-BE49-F238E27FC236}">
                <a16:creationId xmlns:a16="http://schemas.microsoft.com/office/drawing/2014/main" id="{4BB16572-76C6-F3DE-81DA-DE2A0E215156}"/>
              </a:ext>
            </a:extLst>
          </p:cNvPr>
          <p:cNvSpPr txBox="1"/>
          <p:nvPr/>
        </p:nvSpPr>
        <p:spPr>
          <a:xfrm>
            <a:off x="733301" y="1671984"/>
            <a:ext cx="6190013" cy="646331"/>
          </a:xfrm>
          <a:prstGeom prst="rect">
            <a:avLst/>
          </a:prstGeom>
          <a:noFill/>
        </p:spPr>
        <p:txBody>
          <a:bodyPr wrap="square">
            <a:spAutoFit/>
          </a:bodyPr>
          <a:lstStyle/>
          <a:p>
            <a:r>
              <a:rPr lang="es-CL" dirty="0" err="1">
                <a:latin typeface="Consolas" panose="020B0609020204030204" pitchFamily="49" charset="0"/>
              </a:rPr>
              <a:t>ggplot</a:t>
            </a:r>
            <a:r>
              <a:rPr lang="es-CL" dirty="0">
                <a:latin typeface="Consolas" panose="020B0609020204030204" pitchFamily="49" charset="0"/>
              </a:rPr>
              <a:t>(data = &lt;DATOS&gt;) + </a:t>
            </a:r>
          </a:p>
          <a:p>
            <a:r>
              <a:rPr lang="es-CL" dirty="0">
                <a:latin typeface="Consolas" panose="020B0609020204030204" pitchFamily="49" charset="0"/>
              </a:rPr>
              <a:t>    &lt;GEOM_FUNCIÓN&gt;(</a:t>
            </a:r>
            <a:r>
              <a:rPr lang="es-CL" dirty="0" err="1">
                <a:latin typeface="Consolas" panose="020B0609020204030204" pitchFamily="49" charset="0"/>
              </a:rPr>
              <a:t>mapping</a:t>
            </a:r>
            <a:r>
              <a:rPr lang="es-CL" dirty="0">
                <a:latin typeface="Consolas" panose="020B0609020204030204" pitchFamily="49" charset="0"/>
              </a:rPr>
              <a:t> = aes(&lt;MAPEOS&gt;))</a:t>
            </a:r>
          </a:p>
        </p:txBody>
      </p:sp>
      <p:pic>
        <p:nvPicPr>
          <p:cNvPr id="6" name="Picture 2">
            <a:extLst>
              <a:ext uri="{FF2B5EF4-FFF2-40B4-BE49-F238E27FC236}">
                <a16:creationId xmlns:a16="http://schemas.microsoft.com/office/drawing/2014/main" id="{DE99CE9E-85F2-DB4B-8BA7-C81D55D981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1646" y="2413223"/>
            <a:ext cx="6850840" cy="3663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4373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49B74-E007-496D-ABBE-A17E2ED5765F}"/>
              </a:ext>
            </a:extLst>
          </p:cNvPr>
          <p:cNvSpPr>
            <a:spLocks noGrp="1"/>
          </p:cNvSpPr>
          <p:nvPr>
            <p:ph type="ctrTitle"/>
          </p:nvPr>
        </p:nvSpPr>
        <p:spPr>
          <a:xfrm>
            <a:off x="712578" y="922194"/>
            <a:ext cx="5519780" cy="339239"/>
          </a:xfrm>
        </p:spPr>
        <p:txBody>
          <a:bodyPr>
            <a:normAutofit fontScale="90000"/>
          </a:bodyPr>
          <a:lstStyle/>
          <a:p>
            <a:r>
              <a:rPr lang="es-ES" b="0" dirty="0"/>
              <a:t>Programa </a:t>
            </a:r>
            <a:endParaRPr lang="es-CL" b="0" dirty="0"/>
          </a:p>
        </p:txBody>
      </p:sp>
      <p:sp>
        <p:nvSpPr>
          <p:cNvPr id="4" name="Marcador de texto 3">
            <a:extLst>
              <a:ext uri="{FF2B5EF4-FFF2-40B4-BE49-F238E27FC236}">
                <a16:creationId xmlns:a16="http://schemas.microsoft.com/office/drawing/2014/main" id="{A0DC2E76-B6EF-46E8-BBA7-08C0FF52C638}"/>
              </a:ext>
            </a:extLst>
          </p:cNvPr>
          <p:cNvSpPr>
            <a:spLocks noGrp="1"/>
          </p:cNvSpPr>
          <p:nvPr>
            <p:ph type="body" idx="10"/>
          </p:nvPr>
        </p:nvSpPr>
        <p:spPr>
          <a:xfrm>
            <a:off x="712577" y="2013908"/>
            <a:ext cx="10592731" cy="4395518"/>
          </a:xfrm>
        </p:spPr>
        <p:txBody>
          <a:bodyPr/>
          <a:lstStyle/>
          <a:p>
            <a:pPr marL="457200" indent="-457200">
              <a:lnSpc>
                <a:spcPct val="150000"/>
              </a:lnSpc>
              <a:buFont typeface="+mj-lt"/>
              <a:buAutoNum type="arabicPeriod"/>
            </a:pPr>
            <a:r>
              <a:rPr lang="es-ES" sz="1800" dirty="0"/>
              <a:t>Bienvenida. Conocernos. Historia. Definiciones. Ejemplos.</a:t>
            </a:r>
          </a:p>
          <a:p>
            <a:pPr marL="457200" indent="-457200">
              <a:lnSpc>
                <a:spcPct val="150000"/>
              </a:lnSpc>
              <a:buFont typeface="+mj-lt"/>
              <a:buAutoNum type="arabicPeriod"/>
            </a:pPr>
            <a:r>
              <a:rPr lang="es-ES" sz="1800" dirty="0"/>
              <a:t>Marco teórico: Framework de visualización WWH. </a:t>
            </a:r>
            <a:r>
              <a:rPr lang="es-ES" sz="1800" dirty="0" err="1"/>
              <a:t>T.Munzner</a:t>
            </a:r>
            <a:endParaRPr lang="es-ES" sz="1800" dirty="0"/>
          </a:p>
          <a:p>
            <a:pPr marL="457200" indent="-457200">
              <a:lnSpc>
                <a:spcPct val="150000"/>
              </a:lnSpc>
              <a:buFont typeface="+mj-lt"/>
              <a:buAutoNum type="arabicPeriod"/>
            </a:pPr>
            <a:r>
              <a:rPr lang="es-ES" sz="1800" dirty="0"/>
              <a:t>HOW: Marcas y Señales, codificación Visual/</a:t>
            </a:r>
            <a:r>
              <a:rPr lang="es-ES" sz="1800" dirty="0" err="1"/>
              <a:t>Grammar</a:t>
            </a:r>
            <a:r>
              <a:rPr lang="es-ES" sz="1800" dirty="0"/>
              <a:t> </a:t>
            </a:r>
            <a:r>
              <a:rPr lang="es-ES" sz="1800" dirty="0" err="1"/>
              <a:t>of</a:t>
            </a:r>
            <a:r>
              <a:rPr lang="es-ES" sz="1800" dirty="0"/>
              <a:t> </a:t>
            </a:r>
            <a:r>
              <a:rPr lang="es-ES" sz="1800" dirty="0" err="1"/>
              <a:t>graphics</a:t>
            </a:r>
            <a:r>
              <a:rPr lang="es-ES" sz="1800" dirty="0"/>
              <a:t>/ggplot2, </a:t>
            </a:r>
            <a:r>
              <a:rPr lang="es-ES" sz="1800" dirty="0" err="1"/>
              <a:t>plotnine</a:t>
            </a:r>
            <a:endParaRPr lang="es-ES" sz="1800" dirty="0"/>
          </a:p>
          <a:p>
            <a:pPr marL="457200" indent="-457200">
              <a:lnSpc>
                <a:spcPct val="150000"/>
              </a:lnSpc>
              <a:buFont typeface="+mj-lt"/>
              <a:buAutoNum type="arabicPeriod"/>
            </a:pPr>
            <a:r>
              <a:rPr lang="es-ES" sz="1800" dirty="0"/>
              <a:t>Clase práctica “Visualización de Tablas”. Buenas prácticas, colores.</a:t>
            </a:r>
          </a:p>
          <a:p>
            <a:pPr marL="457200" indent="-457200">
              <a:lnSpc>
                <a:spcPct val="150000"/>
              </a:lnSpc>
              <a:buFont typeface="+mj-lt"/>
              <a:buAutoNum type="arabicPeriod"/>
            </a:pPr>
            <a:r>
              <a:rPr lang="es-ES" sz="1800" dirty="0"/>
              <a:t>Visualización modelos Predictivos, Datos espaciales</a:t>
            </a:r>
          </a:p>
          <a:p>
            <a:pPr marL="457200" indent="-457200">
              <a:lnSpc>
                <a:spcPct val="150000"/>
              </a:lnSpc>
              <a:buFont typeface="+mj-lt"/>
              <a:buAutoNum type="arabicPeriod"/>
            </a:pPr>
            <a:r>
              <a:rPr lang="es-ES" sz="1800" dirty="0"/>
              <a:t>Interactividad / </a:t>
            </a:r>
            <a:r>
              <a:rPr lang="es-ES" sz="1800" dirty="0" err="1"/>
              <a:t>HTMLWidgets</a:t>
            </a:r>
            <a:r>
              <a:rPr lang="es-ES" sz="1800" dirty="0"/>
              <a:t>.</a:t>
            </a:r>
          </a:p>
          <a:p>
            <a:pPr marL="457200" indent="-457200">
              <a:lnSpc>
                <a:spcPct val="150000"/>
              </a:lnSpc>
              <a:buFont typeface="+mj-lt"/>
              <a:buAutoNum type="arabicPeriod"/>
            </a:pPr>
            <a:r>
              <a:rPr lang="es-ES" sz="1800" dirty="0"/>
              <a:t>Desarrollo de  </a:t>
            </a:r>
            <a:r>
              <a:rPr lang="es-ES" sz="1800" dirty="0" err="1"/>
              <a:t>Dashboards</a:t>
            </a:r>
            <a:r>
              <a:rPr lang="es-ES" sz="1800" dirty="0"/>
              <a:t> / </a:t>
            </a:r>
            <a:r>
              <a:rPr lang="es-ES" sz="1800" dirty="0" err="1"/>
              <a:t>Flexdashboard</a:t>
            </a:r>
            <a:r>
              <a:rPr lang="es-ES" sz="1800" dirty="0"/>
              <a:t>, </a:t>
            </a:r>
            <a:r>
              <a:rPr lang="es-ES" sz="1800" dirty="0" err="1"/>
              <a:t>Shiny</a:t>
            </a:r>
            <a:r>
              <a:rPr lang="es-ES" sz="1800" dirty="0"/>
              <a:t>.</a:t>
            </a:r>
          </a:p>
          <a:p>
            <a:pPr marL="457200" indent="-457200">
              <a:lnSpc>
                <a:spcPct val="150000"/>
              </a:lnSpc>
              <a:buFont typeface="+mj-lt"/>
              <a:buAutoNum type="arabicPeriod"/>
            </a:pPr>
            <a:r>
              <a:rPr lang="es-ES" sz="1800" dirty="0"/>
              <a:t>Aplicaciones</a:t>
            </a:r>
          </a:p>
        </p:txBody>
      </p:sp>
    </p:spTree>
    <p:extLst>
      <p:ext uri="{BB962C8B-B14F-4D97-AF65-F5344CB8AC3E}">
        <p14:creationId xmlns:p14="http://schemas.microsoft.com/office/powerpoint/2010/main" val="1928119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609E002C-62C4-1857-B2FA-AEA03CDE6C43}"/>
              </a:ext>
            </a:extLst>
          </p:cNvPr>
          <p:cNvSpPr txBox="1"/>
          <p:nvPr/>
        </p:nvSpPr>
        <p:spPr>
          <a:xfrm>
            <a:off x="733301" y="590985"/>
            <a:ext cx="9574481" cy="933525"/>
          </a:xfrm>
          <a:prstGeom prst="rect">
            <a:avLst/>
          </a:prstGeom>
          <a:noFill/>
        </p:spPr>
        <p:txBody>
          <a:bodyPr wrap="square" anchor="ctr">
            <a:spAutoFit/>
          </a:bodyPr>
          <a:lstStyle/>
          <a:p>
            <a:pPr>
              <a:lnSpc>
                <a:spcPct val="200000"/>
              </a:lnSpc>
            </a:pPr>
            <a:r>
              <a:rPr lang="es-ES" sz="3200" dirty="0" err="1"/>
              <a:t>Grammar</a:t>
            </a:r>
            <a:r>
              <a:rPr lang="es-ES" sz="3200" dirty="0"/>
              <a:t> </a:t>
            </a:r>
            <a:r>
              <a:rPr lang="es-ES" sz="3200" dirty="0" err="1"/>
              <a:t>of</a:t>
            </a:r>
            <a:r>
              <a:rPr lang="es-ES" sz="3200" dirty="0"/>
              <a:t> </a:t>
            </a:r>
            <a:r>
              <a:rPr lang="es-ES" sz="3200" dirty="0" err="1"/>
              <a:t>Graphics</a:t>
            </a:r>
            <a:r>
              <a:rPr lang="es-ES" sz="3200" dirty="0"/>
              <a:t>: </a:t>
            </a:r>
            <a:r>
              <a:rPr lang="es-ES" sz="3200" dirty="0">
                <a:latin typeface="Consolas" panose="020B0609020204030204" pitchFamily="49" charset="0"/>
              </a:rPr>
              <a:t>ggplot2 </a:t>
            </a:r>
            <a:r>
              <a:rPr lang="es-ES" sz="3200" dirty="0"/>
              <a:t>➔ </a:t>
            </a:r>
            <a:r>
              <a:rPr lang="es-ES" sz="3200" b="1" dirty="0" err="1"/>
              <a:t>Sintáxis</a:t>
            </a:r>
            <a:endParaRPr lang="es-ES" sz="3200" b="1" dirty="0">
              <a:latin typeface="Consolas" panose="020B0609020204030204" pitchFamily="49" charset="0"/>
            </a:endParaRPr>
          </a:p>
        </p:txBody>
      </p:sp>
      <p:sp>
        <p:nvSpPr>
          <p:cNvPr id="5" name="CuadroTexto 4">
            <a:extLst>
              <a:ext uri="{FF2B5EF4-FFF2-40B4-BE49-F238E27FC236}">
                <a16:creationId xmlns:a16="http://schemas.microsoft.com/office/drawing/2014/main" id="{4BB16572-76C6-F3DE-81DA-DE2A0E215156}"/>
              </a:ext>
            </a:extLst>
          </p:cNvPr>
          <p:cNvSpPr txBox="1"/>
          <p:nvPr/>
        </p:nvSpPr>
        <p:spPr>
          <a:xfrm>
            <a:off x="733301" y="1671984"/>
            <a:ext cx="7995063" cy="646331"/>
          </a:xfrm>
          <a:prstGeom prst="rect">
            <a:avLst/>
          </a:prstGeom>
          <a:noFill/>
        </p:spPr>
        <p:txBody>
          <a:bodyPr wrap="square">
            <a:spAutoFit/>
          </a:bodyPr>
          <a:lstStyle/>
          <a:p>
            <a:r>
              <a:rPr lang="es-CL" dirty="0" err="1">
                <a:latin typeface="Consolas" panose="020B0609020204030204" pitchFamily="49" charset="0"/>
              </a:rPr>
              <a:t>ggplot</a:t>
            </a:r>
            <a:r>
              <a:rPr lang="es-CL" dirty="0">
                <a:latin typeface="Consolas" panose="020B0609020204030204" pitchFamily="49" charset="0"/>
              </a:rPr>
              <a:t>(data = datos) + </a:t>
            </a:r>
          </a:p>
          <a:p>
            <a:r>
              <a:rPr lang="es-CL" dirty="0">
                <a:latin typeface="Consolas" panose="020B0609020204030204" pitchFamily="49" charset="0"/>
              </a:rPr>
              <a:t>    </a:t>
            </a:r>
            <a:r>
              <a:rPr lang="es-CL" dirty="0" err="1">
                <a:latin typeface="Consolas" panose="020B0609020204030204" pitchFamily="49" charset="0"/>
              </a:rPr>
              <a:t>geom_point</a:t>
            </a:r>
            <a:r>
              <a:rPr lang="es-CL" dirty="0">
                <a:latin typeface="Consolas" panose="020B0609020204030204" pitchFamily="49" charset="0"/>
              </a:rPr>
              <a:t>(</a:t>
            </a:r>
            <a:r>
              <a:rPr lang="es-CL" dirty="0" err="1">
                <a:latin typeface="Consolas" panose="020B0609020204030204" pitchFamily="49" charset="0"/>
              </a:rPr>
              <a:t>mapping</a:t>
            </a:r>
            <a:r>
              <a:rPr lang="es-CL" dirty="0">
                <a:latin typeface="Consolas" panose="020B0609020204030204" pitchFamily="49" charset="0"/>
              </a:rPr>
              <a:t> = aes(x = </a:t>
            </a:r>
            <a:r>
              <a:rPr lang="es-CL" dirty="0" err="1">
                <a:latin typeface="Consolas" panose="020B0609020204030204" pitchFamily="49" charset="0"/>
              </a:rPr>
              <a:t>foo</a:t>
            </a:r>
            <a:r>
              <a:rPr lang="es-CL" dirty="0">
                <a:latin typeface="Consolas" panose="020B0609020204030204" pitchFamily="49" charset="0"/>
              </a:rPr>
              <a:t>, y = bar, </a:t>
            </a:r>
            <a:r>
              <a:rPr lang="es-CL" dirty="0" err="1">
                <a:latin typeface="Consolas" panose="020B0609020204030204" pitchFamily="49" charset="0"/>
              </a:rPr>
              <a:t>size</a:t>
            </a:r>
            <a:r>
              <a:rPr lang="es-CL" dirty="0">
                <a:latin typeface="Consolas" panose="020B0609020204030204" pitchFamily="49" charset="0"/>
              </a:rPr>
              <a:t> = </a:t>
            </a:r>
            <a:r>
              <a:rPr lang="es-CL" dirty="0" err="1">
                <a:latin typeface="Consolas" panose="020B0609020204030204" pitchFamily="49" charset="0"/>
              </a:rPr>
              <a:t>zaz</a:t>
            </a:r>
            <a:r>
              <a:rPr lang="es-CL" dirty="0">
                <a:latin typeface="Consolas" panose="020B0609020204030204" pitchFamily="49" charset="0"/>
              </a:rPr>
              <a:t>))</a:t>
            </a:r>
          </a:p>
        </p:txBody>
      </p:sp>
      <p:pic>
        <p:nvPicPr>
          <p:cNvPr id="6" name="Picture 2">
            <a:extLst>
              <a:ext uri="{FF2B5EF4-FFF2-40B4-BE49-F238E27FC236}">
                <a16:creationId xmlns:a16="http://schemas.microsoft.com/office/drawing/2014/main" id="{DE99CE9E-85F2-DB4B-8BA7-C81D55D981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1646" y="2413223"/>
            <a:ext cx="6850840" cy="3663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709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609E002C-62C4-1857-B2FA-AEA03CDE6C43}"/>
              </a:ext>
            </a:extLst>
          </p:cNvPr>
          <p:cNvSpPr txBox="1"/>
          <p:nvPr/>
        </p:nvSpPr>
        <p:spPr>
          <a:xfrm>
            <a:off x="733301" y="590985"/>
            <a:ext cx="9574481" cy="933525"/>
          </a:xfrm>
          <a:prstGeom prst="rect">
            <a:avLst/>
          </a:prstGeom>
          <a:noFill/>
        </p:spPr>
        <p:txBody>
          <a:bodyPr wrap="square" anchor="ctr">
            <a:spAutoFit/>
          </a:bodyPr>
          <a:lstStyle/>
          <a:p>
            <a:pPr>
              <a:lnSpc>
                <a:spcPct val="200000"/>
              </a:lnSpc>
            </a:pPr>
            <a:r>
              <a:rPr lang="es-ES" sz="3200" dirty="0" err="1"/>
              <a:t>Grammar</a:t>
            </a:r>
            <a:r>
              <a:rPr lang="es-ES" sz="3200" dirty="0"/>
              <a:t> </a:t>
            </a:r>
            <a:r>
              <a:rPr lang="es-ES" sz="3200" dirty="0" err="1"/>
              <a:t>of</a:t>
            </a:r>
            <a:r>
              <a:rPr lang="es-ES" sz="3200" dirty="0"/>
              <a:t> </a:t>
            </a:r>
            <a:r>
              <a:rPr lang="es-ES" sz="3200" dirty="0" err="1"/>
              <a:t>Graphics</a:t>
            </a:r>
            <a:r>
              <a:rPr lang="es-ES" sz="3200" dirty="0"/>
              <a:t>: </a:t>
            </a:r>
            <a:r>
              <a:rPr lang="es-ES" sz="3200" dirty="0">
                <a:latin typeface="Consolas" panose="020B0609020204030204" pitchFamily="49" charset="0"/>
              </a:rPr>
              <a:t>ggplot2 </a:t>
            </a:r>
            <a:r>
              <a:rPr lang="es-ES" sz="3200" dirty="0"/>
              <a:t>➔ </a:t>
            </a:r>
            <a:r>
              <a:rPr lang="es-ES" sz="3200" b="1" dirty="0" err="1"/>
              <a:t>Sintáxis</a:t>
            </a:r>
            <a:endParaRPr lang="es-ES" sz="3200" b="1" dirty="0">
              <a:latin typeface="Consolas" panose="020B0609020204030204" pitchFamily="49" charset="0"/>
            </a:endParaRPr>
          </a:p>
        </p:txBody>
      </p:sp>
      <p:sp>
        <p:nvSpPr>
          <p:cNvPr id="5" name="CuadroTexto 4">
            <a:extLst>
              <a:ext uri="{FF2B5EF4-FFF2-40B4-BE49-F238E27FC236}">
                <a16:creationId xmlns:a16="http://schemas.microsoft.com/office/drawing/2014/main" id="{4BB16572-76C6-F3DE-81DA-DE2A0E215156}"/>
              </a:ext>
            </a:extLst>
          </p:cNvPr>
          <p:cNvSpPr txBox="1"/>
          <p:nvPr/>
        </p:nvSpPr>
        <p:spPr>
          <a:xfrm>
            <a:off x="733301" y="1671984"/>
            <a:ext cx="7995063" cy="646331"/>
          </a:xfrm>
          <a:prstGeom prst="rect">
            <a:avLst/>
          </a:prstGeom>
          <a:noFill/>
        </p:spPr>
        <p:txBody>
          <a:bodyPr wrap="square">
            <a:spAutoFit/>
          </a:bodyPr>
          <a:lstStyle/>
          <a:p>
            <a:r>
              <a:rPr lang="es-CL" dirty="0" err="1">
                <a:latin typeface="Consolas" panose="020B0609020204030204" pitchFamily="49" charset="0"/>
              </a:rPr>
              <a:t>ggplot</a:t>
            </a:r>
            <a:r>
              <a:rPr lang="es-CL" dirty="0">
                <a:latin typeface="Consolas" panose="020B0609020204030204" pitchFamily="49" charset="0"/>
              </a:rPr>
              <a:t>(datos) + </a:t>
            </a:r>
          </a:p>
          <a:p>
            <a:r>
              <a:rPr lang="es-CL" dirty="0">
                <a:latin typeface="Consolas" panose="020B0609020204030204" pitchFamily="49" charset="0"/>
              </a:rPr>
              <a:t>    </a:t>
            </a:r>
            <a:r>
              <a:rPr lang="es-CL" dirty="0" err="1">
                <a:latin typeface="Consolas" panose="020B0609020204030204" pitchFamily="49" charset="0"/>
              </a:rPr>
              <a:t>geom_point</a:t>
            </a:r>
            <a:r>
              <a:rPr lang="es-CL" dirty="0">
                <a:latin typeface="Consolas" panose="020B0609020204030204" pitchFamily="49" charset="0"/>
              </a:rPr>
              <a:t>(aes(</a:t>
            </a:r>
            <a:r>
              <a:rPr lang="es-CL" dirty="0" err="1">
                <a:latin typeface="Consolas" panose="020B0609020204030204" pitchFamily="49" charset="0"/>
              </a:rPr>
              <a:t>foo</a:t>
            </a:r>
            <a:r>
              <a:rPr lang="es-CL" dirty="0">
                <a:latin typeface="Consolas" panose="020B0609020204030204" pitchFamily="49" charset="0"/>
              </a:rPr>
              <a:t>, bar, </a:t>
            </a:r>
            <a:r>
              <a:rPr lang="es-CL" dirty="0" err="1">
                <a:latin typeface="Consolas" panose="020B0609020204030204" pitchFamily="49" charset="0"/>
              </a:rPr>
              <a:t>size</a:t>
            </a:r>
            <a:r>
              <a:rPr lang="es-CL" dirty="0">
                <a:latin typeface="Consolas" panose="020B0609020204030204" pitchFamily="49" charset="0"/>
              </a:rPr>
              <a:t> = </a:t>
            </a:r>
            <a:r>
              <a:rPr lang="es-CL" dirty="0" err="1">
                <a:latin typeface="Consolas" panose="020B0609020204030204" pitchFamily="49" charset="0"/>
              </a:rPr>
              <a:t>zaz</a:t>
            </a:r>
            <a:r>
              <a:rPr lang="es-CL" dirty="0">
                <a:latin typeface="Consolas" panose="020B0609020204030204" pitchFamily="49" charset="0"/>
              </a:rPr>
              <a:t>))</a:t>
            </a:r>
          </a:p>
        </p:txBody>
      </p:sp>
      <p:pic>
        <p:nvPicPr>
          <p:cNvPr id="6" name="Picture 2">
            <a:extLst>
              <a:ext uri="{FF2B5EF4-FFF2-40B4-BE49-F238E27FC236}">
                <a16:creationId xmlns:a16="http://schemas.microsoft.com/office/drawing/2014/main" id="{DE99CE9E-85F2-DB4B-8BA7-C81D55D981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1646" y="2413223"/>
            <a:ext cx="6850840" cy="3663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0093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D599CF-40D5-4E3F-87F5-7B7E6780DC4D}"/>
              </a:ext>
            </a:extLst>
          </p:cNvPr>
          <p:cNvSpPr>
            <a:spLocks noGrp="1"/>
          </p:cNvSpPr>
          <p:nvPr>
            <p:ph type="ctrTitle"/>
          </p:nvPr>
        </p:nvSpPr>
        <p:spPr>
          <a:xfrm>
            <a:off x="2565338" y="1441938"/>
            <a:ext cx="7061323" cy="3974124"/>
          </a:xfrm>
        </p:spPr>
        <p:txBody>
          <a:bodyPr vert="horz" lIns="91440" tIns="45720" rIns="91440" bIns="45720" rtlCol="0" anchor="ctr">
            <a:normAutofit/>
          </a:bodyPr>
          <a:lstStyle/>
          <a:p>
            <a:pPr algn="ctr">
              <a:lnSpc>
                <a:spcPct val="100000"/>
              </a:lnSpc>
            </a:pPr>
            <a:r>
              <a:rPr kumimoji="0" lang="es-ES" sz="5400" b="0" i="0" u="none" strike="noStrike" kern="1200" cap="none" spc="0" normalizeH="0" baseline="0" noProof="0" dirty="0">
                <a:ln>
                  <a:noFill/>
                </a:ln>
                <a:solidFill>
                  <a:srgbClr val="595959"/>
                </a:solidFill>
                <a:effectLst/>
                <a:uLnTx/>
                <a:uFillTx/>
                <a:latin typeface="Century Gothic" panose="020F0302020204030204"/>
                <a:ea typeface="+mn-ea"/>
                <a:cs typeface="+mn-cs"/>
              </a:rPr>
              <a:t>ggplot2</a:t>
            </a:r>
            <a:br>
              <a:rPr kumimoji="0" lang="es-ES" sz="5400" b="0" i="0" u="none" strike="noStrike" kern="1200" cap="none" spc="0" normalizeH="0" baseline="0" noProof="0" dirty="0">
                <a:ln>
                  <a:noFill/>
                </a:ln>
                <a:solidFill>
                  <a:srgbClr val="595959"/>
                </a:solidFill>
                <a:effectLst/>
                <a:uLnTx/>
                <a:uFillTx/>
                <a:latin typeface="Century Gothic" panose="020F0302020204030204"/>
                <a:ea typeface="+mn-ea"/>
                <a:cs typeface="+mn-cs"/>
              </a:rPr>
            </a:br>
            <a:br>
              <a:rPr kumimoji="0" lang="es-ES" sz="3600" b="0" i="0" u="none" strike="noStrike" kern="1200" cap="none" spc="0" normalizeH="0" baseline="0" noProof="0" dirty="0">
                <a:ln>
                  <a:noFill/>
                </a:ln>
                <a:solidFill>
                  <a:srgbClr val="595959"/>
                </a:solidFill>
                <a:effectLst/>
                <a:uLnTx/>
                <a:uFillTx/>
                <a:latin typeface="Century Gothic" panose="020F0302020204030204"/>
                <a:ea typeface="+mn-ea"/>
                <a:cs typeface="+mn-cs"/>
              </a:rPr>
            </a:br>
            <a:r>
              <a:rPr kumimoji="0" lang="es-ES" sz="3600" b="0" i="0" u="none" strike="noStrike" kern="1200" cap="none" spc="0" normalizeH="0" baseline="0" noProof="0" dirty="0">
                <a:ln>
                  <a:noFill/>
                </a:ln>
                <a:solidFill>
                  <a:srgbClr val="595959"/>
                </a:solidFill>
                <a:effectLst/>
                <a:uLnTx/>
                <a:uFillTx/>
                <a:latin typeface="Consolas" panose="020B0609020204030204" pitchFamily="49" charset="0"/>
                <a:ea typeface="+mn-ea"/>
                <a:cs typeface="+mn-cs"/>
              </a:rPr>
              <a:t>ggplot2/</a:t>
            </a:r>
            <a:r>
              <a:rPr kumimoji="0" lang="es-ES" sz="3600" b="0" i="0" u="none" strike="noStrike" kern="1200" cap="none" spc="0" normalizeH="0" baseline="0" noProof="0" dirty="0" err="1">
                <a:ln>
                  <a:noFill/>
                </a:ln>
                <a:solidFill>
                  <a:srgbClr val="595959"/>
                </a:solidFill>
                <a:effectLst/>
                <a:uLnTx/>
                <a:uFillTx/>
                <a:latin typeface="Consolas" panose="020B0609020204030204" pitchFamily="49" charset="0"/>
                <a:ea typeface="+mn-ea"/>
                <a:cs typeface="+mn-cs"/>
              </a:rPr>
              <a:t>plotnine</a:t>
            </a:r>
            <a:endParaRPr lang="en-US" sz="4400" b="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2023485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D599CF-40D5-4E3F-87F5-7B7E6780DC4D}"/>
              </a:ext>
            </a:extLst>
          </p:cNvPr>
          <p:cNvSpPr>
            <a:spLocks noGrp="1"/>
          </p:cNvSpPr>
          <p:nvPr>
            <p:ph type="ctrTitle"/>
          </p:nvPr>
        </p:nvSpPr>
        <p:spPr>
          <a:xfrm>
            <a:off x="305980" y="919142"/>
            <a:ext cx="9881713" cy="1444280"/>
          </a:xfrm>
        </p:spPr>
        <p:txBody>
          <a:bodyPr vert="horz" lIns="91440" tIns="45720" rIns="91440" bIns="45720" rtlCol="0" anchor="ctr">
            <a:normAutofit/>
          </a:bodyPr>
          <a:lstStyle/>
          <a:p>
            <a:pPr algn="ctr">
              <a:lnSpc>
                <a:spcPct val="100000"/>
              </a:lnSpc>
            </a:pPr>
            <a:r>
              <a:rPr lang="en-US" sz="5400" b="0" dirty="0">
                <a:solidFill>
                  <a:schemeClr val="tx1"/>
                </a:solidFill>
              </a:rPr>
              <a:t>¿</a:t>
            </a:r>
            <a:r>
              <a:rPr lang="en-US" sz="5400" b="0" dirty="0" err="1">
                <a:solidFill>
                  <a:schemeClr val="tx1"/>
                </a:solidFill>
              </a:rPr>
              <a:t>Qué</a:t>
            </a:r>
            <a:r>
              <a:rPr lang="en-US" sz="5400" b="0" dirty="0">
                <a:solidFill>
                  <a:schemeClr val="tx1"/>
                </a:solidFill>
              </a:rPr>
              <a:t>/Por </a:t>
            </a:r>
            <a:r>
              <a:rPr lang="en-US" sz="5400" b="0" dirty="0" err="1">
                <a:solidFill>
                  <a:schemeClr val="tx1"/>
                </a:solidFill>
              </a:rPr>
              <a:t>qué</a:t>
            </a:r>
            <a:r>
              <a:rPr lang="en-US" sz="5400" b="0" dirty="0">
                <a:solidFill>
                  <a:schemeClr val="tx1"/>
                </a:solidFill>
              </a:rPr>
              <a:t>/</a:t>
            </a:r>
            <a:r>
              <a:rPr lang="en-US" sz="5400" b="0" dirty="0" err="1">
                <a:solidFill>
                  <a:schemeClr val="tx1"/>
                </a:solidFill>
              </a:rPr>
              <a:t>Cómo</a:t>
            </a:r>
            <a:r>
              <a:rPr lang="en-US" sz="5400" b="0" dirty="0">
                <a:solidFill>
                  <a:schemeClr val="tx1"/>
                </a:solidFill>
              </a:rPr>
              <a:t>?</a:t>
            </a:r>
            <a:endParaRPr lang="en-US" sz="4400" b="0" dirty="0">
              <a:solidFill>
                <a:schemeClr val="tx1"/>
              </a:solidFill>
            </a:endParaRPr>
          </a:p>
        </p:txBody>
      </p:sp>
      <p:pic>
        <p:nvPicPr>
          <p:cNvPr id="3" name="Imagen 2">
            <a:extLst>
              <a:ext uri="{FF2B5EF4-FFF2-40B4-BE49-F238E27FC236}">
                <a16:creationId xmlns:a16="http://schemas.microsoft.com/office/drawing/2014/main" id="{0F9DC0BE-872E-66D5-E3C0-BDCB75348104}"/>
              </a:ext>
            </a:extLst>
          </p:cNvPr>
          <p:cNvPicPr>
            <a:picLocks noChangeAspect="1"/>
          </p:cNvPicPr>
          <p:nvPr/>
        </p:nvPicPr>
        <p:blipFill>
          <a:blip r:embed="rId2"/>
          <a:stretch>
            <a:fillRect/>
          </a:stretch>
        </p:blipFill>
        <p:spPr>
          <a:xfrm>
            <a:off x="1566427" y="2541551"/>
            <a:ext cx="3572745" cy="3519275"/>
          </a:xfrm>
          <a:prstGeom prst="rect">
            <a:avLst/>
          </a:prstGeom>
        </p:spPr>
      </p:pic>
      <p:sp>
        <p:nvSpPr>
          <p:cNvPr id="5" name="CuadroTexto 4">
            <a:extLst>
              <a:ext uri="{FF2B5EF4-FFF2-40B4-BE49-F238E27FC236}">
                <a16:creationId xmlns:a16="http://schemas.microsoft.com/office/drawing/2014/main" id="{A2E15D5B-6ABE-4C03-0E9E-85BFA94A1FBE}"/>
              </a:ext>
            </a:extLst>
          </p:cNvPr>
          <p:cNvSpPr txBox="1"/>
          <p:nvPr/>
        </p:nvSpPr>
        <p:spPr>
          <a:xfrm>
            <a:off x="5768438" y="3280170"/>
            <a:ext cx="6097978" cy="1666867"/>
          </a:xfrm>
          <a:prstGeom prst="rect">
            <a:avLst/>
          </a:prstGeom>
          <a:noFill/>
        </p:spPr>
        <p:txBody>
          <a:bodyPr wrap="square">
            <a:spAutoFit/>
          </a:bodyPr>
          <a:lstStyle/>
          <a:p>
            <a:pPr>
              <a:lnSpc>
                <a:spcPct val="200000"/>
              </a:lnSpc>
            </a:pPr>
            <a:r>
              <a:rPr lang="es-ES" b="1" dirty="0" err="1">
                <a:solidFill>
                  <a:srgbClr val="E5521F"/>
                </a:solidFill>
              </a:rPr>
              <a:t>What</a:t>
            </a:r>
            <a:r>
              <a:rPr lang="es-ES" dirty="0"/>
              <a:t> ¿Qué información se está mostrando? </a:t>
            </a:r>
            <a:r>
              <a:rPr lang="es-ES" i="1" dirty="0"/>
              <a:t>Datos</a:t>
            </a:r>
            <a:endParaRPr lang="es-ES" dirty="0"/>
          </a:p>
          <a:p>
            <a:pPr>
              <a:lnSpc>
                <a:spcPct val="200000"/>
              </a:lnSpc>
            </a:pPr>
            <a:r>
              <a:rPr lang="es-ES" b="1" dirty="0" err="1">
                <a:solidFill>
                  <a:srgbClr val="FAB030"/>
                </a:solidFill>
              </a:rPr>
              <a:t>Why</a:t>
            </a:r>
            <a:r>
              <a:rPr lang="es-ES" dirty="0"/>
              <a:t> ¿Por qué queremos visualizar esto? </a:t>
            </a:r>
            <a:r>
              <a:rPr lang="es-ES" i="1" dirty="0"/>
              <a:t>Tarea</a:t>
            </a:r>
            <a:r>
              <a:rPr lang="es-ES" dirty="0"/>
              <a:t>. </a:t>
            </a:r>
          </a:p>
          <a:p>
            <a:pPr>
              <a:lnSpc>
                <a:spcPct val="200000"/>
              </a:lnSpc>
            </a:pPr>
            <a:r>
              <a:rPr lang="es-ES" b="1" dirty="0" err="1">
                <a:solidFill>
                  <a:srgbClr val="2FA886"/>
                </a:solidFill>
              </a:rPr>
              <a:t>How</a:t>
            </a:r>
            <a:r>
              <a:rPr lang="es-ES" dirty="0"/>
              <a:t> ¿Cómo se construye la visualización? </a:t>
            </a:r>
            <a:r>
              <a:rPr lang="es-ES" i="1" dirty="0"/>
              <a:t>Idioma</a:t>
            </a:r>
            <a:r>
              <a:rPr lang="es-ES" dirty="0"/>
              <a:t>.</a:t>
            </a:r>
            <a:endParaRPr lang="es-CL" dirty="0"/>
          </a:p>
        </p:txBody>
      </p:sp>
    </p:spTree>
    <p:extLst>
      <p:ext uri="{BB962C8B-B14F-4D97-AF65-F5344CB8AC3E}">
        <p14:creationId xmlns:p14="http://schemas.microsoft.com/office/powerpoint/2010/main" val="1723861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5D53FD1-05CF-3FEA-7142-D378BF80CEDB}"/>
              </a:ext>
            </a:extLst>
          </p:cNvPr>
          <p:cNvPicPr>
            <a:picLocks noChangeAspect="1"/>
          </p:cNvPicPr>
          <p:nvPr/>
        </p:nvPicPr>
        <p:blipFill>
          <a:blip r:embed="rId2"/>
          <a:stretch>
            <a:fillRect/>
          </a:stretch>
        </p:blipFill>
        <p:spPr>
          <a:xfrm>
            <a:off x="296956" y="0"/>
            <a:ext cx="11598088" cy="6858000"/>
          </a:xfrm>
          <a:prstGeom prst="rect">
            <a:avLst/>
          </a:prstGeom>
        </p:spPr>
      </p:pic>
      <p:sp>
        <p:nvSpPr>
          <p:cNvPr id="14" name="CuadroTexto 13">
            <a:extLst>
              <a:ext uri="{FF2B5EF4-FFF2-40B4-BE49-F238E27FC236}">
                <a16:creationId xmlns:a16="http://schemas.microsoft.com/office/drawing/2014/main" id="{B4405B3E-8F9E-AB4B-1C33-36FFA9FC579F}"/>
              </a:ext>
            </a:extLst>
          </p:cNvPr>
          <p:cNvSpPr txBox="1"/>
          <p:nvPr/>
        </p:nvSpPr>
        <p:spPr>
          <a:xfrm>
            <a:off x="751210" y="545694"/>
            <a:ext cx="2882639" cy="919419"/>
          </a:xfrm>
          <a:prstGeom prst="rect">
            <a:avLst/>
          </a:prstGeom>
          <a:noFill/>
        </p:spPr>
        <p:txBody>
          <a:bodyPr wrap="square">
            <a:spAutoFit/>
          </a:bodyPr>
          <a:lstStyle/>
          <a:p>
            <a:pPr marL="0" marR="0" lvl="0" indent="0" defTabSz="914400" eaLnBrk="1" fontAlgn="auto" latinLnBrk="0" hangingPunct="1">
              <a:lnSpc>
                <a:spcPts val="2200"/>
              </a:lnSpc>
              <a:spcBef>
                <a:spcPts val="0"/>
              </a:spcBef>
              <a:spcAft>
                <a:spcPts val="0"/>
              </a:spcAft>
              <a:buClrTx/>
              <a:buSzTx/>
              <a:buFontTx/>
              <a:buNone/>
              <a:tabLst/>
              <a:defRPr/>
            </a:pPr>
            <a:r>
              <a:rPr kumimoji="0" lang="es-ES" sz="1800" b="1" i="0" u="none" strike="noStrike" kern="0" cap="none" spc="0" normalizeH="0" baseline="0" noProof="0" dirty="0" err="1">
                <a:ln>
                  <a:noFill/>
                </a:ln>
                <a:solidFill>
                  <a:srgbClr val="595959"/>
                </a:solidFill>
                <a:effectLst/>
                <a:uLnTx/>
                <a:uFillTx/>
              </a:rPr>
              <a:t>Munzner’s</a:t>
            </a:r>
            <a:endParaRPr kumimoji="0" lang="es-ES" sz="1800" b="1" i="0" u="none" strike="noStrike" kern="0" cap="none" spc="0" normalizeH="0" baseline="0" noProof="0" dirty="0">
              <a:ln>
                <a:noFill/>
              </a:ln>
              <a:solidFill>
                <a:srgbClr val="595959"/>
              </a:solidFill>
              <a:effectLst/>
              <a:uLnTx/>
              <a:uFillTx/>
            </a:endParaRPr>
          </a:p>
          <a:p>
            <a:pPr marL="0" marR="0" lvl="0" indent="0" defTabSz="914400" eaLnBrk="1" fontAlgn="auto" latinLnBrk="0" hangingPunct="1">
              <a:lnSpc>
                <a:spcPts val="2200"/>
              </a:lnSpc>
              <a:spcBef>
                <a:spcPts val="0"/>
              </a:spcBef>
              <a:spcAft>
                <a:spcPts val="0"/>
              </a:spcAft>
              <a:buClrTx/>
              <a:buSzTx/>
              <a:buFontTx/>
              <a:buNone/>
              <a:tabLst/>
              <a:defRPr/>
            </a:pPr>
            <a:r>
              <a:rPr kumimoji="0" lang="es-ES" sz="1800" b="1" i="0" u="none" strike="noStrike" kern="0" cap="none" spc="0" normalizeH="0" baseline="0" noProof="0" dirty="0">
                <a:ln>
                  <a:noFill/>
                </a:ln>
                <a:solidFill>
                  <a:srgbClr val="595959"/>
                </a:solidFill>
                <a:effectLst/>
                <a:uLnTx/>
                <a:uFillTx/>
              </a:rPr>
              <a:t> Framework</a:t>
            </a:r>
          </a:p>
          <a:p>
            <a:pPr marL="0" marR="0" lvl="0" indent="0" defTabSz="914400" eaLnBrk="1" fontAlgn="auto" latinLnBrk="0" hangingPunct="1">
              <a:lnSpc>
                <a:spcPts val="2200"/>
              </a:lnSpc>
              <a:spcBef>
                <a:spcPts val="0"/>
              </a:spcBef>
              <a:spcAft>
                <a:spcPts val="0"/>
              </a:spcAft>
              <a:buClrTx/>
              <a:buSzTx/>
              <a:buFontTx/>
              <a:buNone/>
              <a:tabLst/>
              <a:defRPr/>
            </a:pPr>
            <a:r>
              <a:rPr lang="en-US" sz="1800" b="0" dirty="0">
                <a:solidFill>
                  <a:schemeClr val="tx1"/>
                </a:solidFill>
              </a:rPr>
              <a:t>¿</a:t>
            </a:r>
            <a:r>
              <a:rPr lang="en-US" sz="1800" b="0" dirty="0" err="1">
                <a:solidFill>
                  <a:schemeClr val="tx1"/>
                </a:solidFill>
              </a:rPr>
              <a:t>Qué</a:t>
            </a:r>
            <a:r>
              <a:rPr lang="en-US" sz="1800" b="0" dirty="0">
                <a:solidFill>
                  <a:schemeClr val="tx1"/>
                </a:solidFill>
              </a:rPr>
              <a:t>/Por </a:t>
            </a:r>
            <a:r>
              <a:rPr lang="en-US" sz="1800" b="0" dirty="0" err="1">
                <a:solidFill>
                  <a:schemeClr val="tx1"/>
                </a:solidFill>
              </a:rPr>
              <a:t>qué</a:t>
            </a:r>
            <a:r>
              <a:rPr lang="en-US" sz="1800" b="0" dirty="0">
                <a:solidFill>
                  <a:schemeClr val="tx1"/>
                </a:solidFill>
              </a:rPr>
              <a:t>/</a:t>
            </a:r>
            <a:r>
              <a:rPr lang="en-US" sz="1800" b="0" dirty="0" err="1">
                <a:solidFill>
                  <a:schemeClr val="tx1"/>
                </a:solidFill>
              </a:rPr>
              <a:t>Cómo</a:t>
            </a:r>
            <a:r>
              <a:rPr lang="en-US" sz="1800" b="0" dirty="0">
                <a:solidFill>
                  <a:schemeClr val="tx1"/>
                </a:solidFill>
              </a:rPr>
              <a:t>?</a:t>
            </a:r>
            <a:endParaRPr kumimoji="0" lang="es-ES" sz="1800" i="0" u="none" strike="noStrike" kern="0" cap="none" spc="0" normalizeH="0" baseline="0" noProof="0" dirty="0">
              <a:ln>
                <a:noFill/>
              </a:ln>
              <a:solidFill>
                <a:srgbClr val="595959"/>
              </a:solidFill>
              <a:effectLst/>
              <a:uLnTx/>
              <a:uFillTx/>
            </a:endParaRPr>
          </a:p>
        </p:txBody>
      </p:sp>
      <p:pic>
        <p:nvPicPr>
          <p:cNvPr id="4" name="Imagen 3">
            <a:extLst>
              <a:ext uri="{FF2B5EF4-FFF2-40B4-BE49-F238E27FC236}">
                <a16:creationId xmlns:a16="http://schemas.microsoft.com/office/drawing/2014/main" id="{063D8631-6423-0D2A-9A6A-0955D546A596}"/>
              </a:ext>
            </a:extLst>
          </p:cNvPr>
          <p:cNvPicPr>
            <a:picLocks noChangeAspect="1"/>
          </p:cNvPicPr>
          <p:nvPr/>
        </p:nvPicPr>
        <p:blipFill>
          <a:blip r:embed="rId3"/>
          <a:stretch>
            <a:fillRect/>
          </a:stretch>
        </p:blipFill>
        <p:spPr>
          <a:xfrm>
            <a:off x="9492843" y="4257526"/>
            <a:ext cx="2055506" cy="2024743"/>
          </a:xfrm>
          <a:prstGeom prst="rect">
            <a:avLst/>
          </a:prstGeom>
        </p:spPr>
      </p:pic>
    </p:spTree>
    <p:extLst>
      <p:ext uri="{BB962C8B-B14F-4D97-AF65-F5344CB8AC3E}">
        <p14:creationId xmlns:p14="http://schemas.microsoft.com/office/powerpoint/2010/main" val="2905346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59;p48">
            <a:extLst>
              <a:ext uri="{FF2B5EF4-FFF2-40B4-BE49-F238E27FC236}">
                <a16:creationId xmlns:a16="http://schemas.microsoft.com/office/drawing/2014/main" id="{E5C58DED-3B8B-0617-9B2F-67ECA493442F}"/>
              </a:ext>
            </a:extLst>
          </p:cNvPr>
          <p:cNvPicPr preferRelativeResize="0"/>
          <p:nvPr/>
        </p:nvPicPr>
        <p:blipFill rotWithShape="1">
          <a:blip r:embed="rId2">
            <a:alphaModFix/>
          </a:blip>
          <a:srcRect t="29" b="29"/>
          <a:stretch/>
        </p:blipFill>
        <p:spPr>
          <a:xfrm>
            <a:off x="6000008" y="796760"/>
            <a:ext cx="5719948" cy="5264480"/>
          </a:xfrm>
          <a:prstGeom prst="rect">
            <a:avLst/>
          </a:prstGeom>
          <a:noFill/>
          <a:ln>
            <a:noFill/>
          </a:ln>
        </p:spPr>
      </p:pic>
      <p:sp>
        <p:nvSpPr>
          <p:cNvPr id="3" name="CuadroTexto 2">
            <a:extLst>
              <a:ext uri="{FF2B5EF4-FFF2-40B4-BE49-F238E27FC236}">
                <a16:creationId xmlns:a16="http://schemas.microsoft.com/office/drawing/2014/main" id="{FB64E9F5-897E-5201-16EF-0AAFBA52E985}"/>
              </a:ext>
            </a:extLst>
          </p:cNvPr>
          <p:cNvSpPr txBox="1"/>
          <p:nvPr/>
        </p:nvSpPr>
        <p:spPr>
          <a:xfrm>
            <a:off x="384834" y="1637404"/>
            <a:ext cx="5517202" cy="4452501"/>
          </a:xfrm>
          <a:prstGeom prst="rect">
            <a:avLst/>
          </a:prstGeom>
          <a:noFill/>
        </p:spPr>
        <p:txBody>
          <a:bodyPr wrap="square">
            <a:spAutoFit/>
          </a:bodyPr>
          <a:lstStyle/>
          <a:p>
            <a:pPr marL="0" lvl="0" indent="0" algn="l" rtl="0">
              <a:spcBef>
                <a:spcPts val="0"/>
              </a:spcBef>
              <a:spcAft>
                <a:spcPts val="0"/>
              </a:spcAft>
              <a:buNone/>
            </a:pPr>
            <a:r>
              <a:rPr kumimoji="0" lang="es-ES" sz="3200" b="1" i="0" u="none" strike="noStrike" kern="1200" cap="none" spc="0" normalizeH="0" baseline="0" noProof="0" dirty="0" err="1">
                <a:ln>
                  <a:noFill/>
                </a:ln>
                <a:solidFill>
                  <a:srgbClr val="2FA886"/>
                </a:solidFill>
                <a:effectLst/>
                <a:uLnTx/>
                <a:uFillTx/>
                <a:latin typeface="Century Gothic" panose="020F0302020204030204"/>
                <a:ea typeface="+mn-ea"/>
                <a:cs typeface="+mn-cs"/>
              </a:rPr>
              <a:t>How</a:t>
            </a:r>
            <a:r>
              <a:rPr kumimoji="0" lang="es-ES" sz="3200" b="1" i="0" u="none" strike="noStrike" kern="1200" cap="none" spc="0" normalizeH="0" baseline="0" noProof="0" dirty="0">
                <a:ln>
                  <a:noFill/>
                </a:ln>
                <a:solidFill>
                  <a:srgbClr val="2FA886"/>
                </a:solidFill>
                <a:effectLst/>
                <a:uLnTx/>
                <a:uFillTx/>
                <a:latin typeface="Century Gothic" panose="020F0302020204030204"/>
                <a:ea typeface="+mn-ea"/>
                <a:cs typeface="+mn-cs"/>
              </a:rPr>
              <a:t> </a:t>
            </a:r>
          </a:p>
          <a:p>
            <a:pPr marL="0" lvl="0" indent="0" algn="l" rtl="0">
              <a:spcBef>
                <a:spcPts val="0"/>
              </a:spcBef>
              <a:spcAft>
                <a:spcPts val="0"/>
              </a:spcAft>
              <a:buNone/>
            </a:pPr>
            <a:r>
              <a:rPr lang="es-ES" dirty="0"/>
              <a:t>A partir de ahora el curso se enfocará en el diseño e implementación de visualizaciones en base a lo siguiente:</a:t>
            </a:r>
          </a:p>
          <a:p>
            <a:pPr marL="0" lvl="0" indent="0" algn="l" rtl="0">
              <a:spcBef>
                <a:spcPts val="1600"/>
              </a:spcBef>
              <a:spcAft>
                <a:spcPts val="0"/>
              </a:spcAft>
              <a:buNone/>
            </a:pPr>
            <a:r>
              <a:rPr lang="es-ES" dirty="0"/>
              <a:t>La </a:t>
            </a:r>
            <a:r>
              <a:rPr lang="es-ES" b="1" dirty="0"/>
              <a:t>codificación visual</a:t>
            </a:r>
            <a:r>
              <a:rPr lang="es-ES" dirty="0"/>
              <a:t> que utilizaremos, a través de </a:t>
            </a:r>
            <a:r>
              <a:rPr lang="es-ES" b="1" dirty="0"/>
              <a:t>marcas</a:t>
            </a:r>
            <a:r>
              <a:rPr lang="es-ES" dirty="0"/>
              <a:t> y </a:t>
            </a:r>
            <a:r>
              <a:rPr lang="es-ES" b="1" dirty="0"/>
              <a:t>canales</a:t>
            </a:r>
            <a:r>
              <a:rPr lang="es-ES" dirty="0"/>
              <a:t>.</a:t>
            </a:r>
          </a:p>
          <a:p>
            <a:pPr marL="0" lvl="0" indent="0" algn="l" rtl="0">
              <a:spcBef>
                <a:spcPts val="1600"/>
              </a:spcBef>
              <a:spcAft>
                <a:spcPts val="0"/>
              </a:spcAft>
              <a:buNone/>
            </a:pPr>
            <a:r>
              <a:rPr lang="es-ES" dirty="0"/>
              <a:t>Si utilizaremos </a:t>
            </a:r>
            <a:r>
              <a:rPr lang="es-ES" b="1" dirty="0"/>
              <a:t>interactividad</a:t>
            </a:r>
            <a:r>
              <a:rPr lang="es-ES" dirty="0"/>
              <a:t>, ¿usaremos animación/selección interactiva/navegación?</a:t>
            </a:r>
          </a:p>
          <a:p>
            <a:pPr marL="0" lvl="0" indent="0" algn="l" rtl="0">
              <a:spcBef>
                <a:spcPts val="1600"/>
              </a:spcBef>
              <a:spcAft>
                <a:spcPts val="0"/>
              </a:spcAft>
              <a:buNone/>
            </a:pPr>
            <a:r>
              <a:rPr lang="es-ES" dirty="0"/>
              <a:t>¿Desagregaremos los datos en </a:t>
            </a:r>
            <a:r>
              <a:rPr lang="es-ES" b="1" dirty="0"/>
              <a:t>facetas</a:t>
            </a:r>
            <a:r>
              <a:rPr lang="es-ES" dirty="0"/>
              <a:t> de alguna manera en la imagen?</a:t>
            </a:r>
          </a:p>
          <a:p>
            <a:pPr marL="0" lvl="0" indent="0" algn="l" rtl="0">
              <a:spcBef>
                <a:spcPts val="1600"/>
              </a:spcBef>
              <a:spcAft>
                <a:spcPts val="1600"/>
              </a:spcAft>
              <a:buNone/>
            </a:pPr>
            <a:r>
              <a:rPr lang="es-ES" dirty="0"/>
              <a:t>¿Los </a:t>
            </a:r>
            <a:r>
              <a:rPr lang="es-ES" b="1" dirty="0"/>
              <a:t>reduciremos</a:t>
            </a:r>
            <a:r>
              <a:rPr lang="es-ES" dirty="0"/>
              <a:t> para poder mostrar más con menos?</a:t>
            </a:r>
          </a:p>
        </p:txBody>
      </p:sp>
    </p:spTree>
    <p:extLst>
      <p:ext uri="{BB962C8B-B14F-4D97-AF65-F5344CB8AC3E}">
        <p14:creationId xmlns:p14="http://schemas.microsoft.com/office/powerpoint/2010/main" val="1788292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D599CF-40D5-4E3F-87F5-7B7E6780DC4D}"/>
              </a:ext>
            </a:extLst>
          </p:cNvPr>
          <p:cNvSpPr>
            <a:spLocks noGrp="1"/>
          </p:cNvSpPr>
          <p:nvPr>
            <p:ph type="ctrTitle"/>
          </p:nvPr>
        </p:nvSpPr>
        <p:spPr>
          <a:xfrm>
            <a:off x="2565338" y="1441938"/>
            <a:ext cx="7061323" cy="3974124"/>
          </a:xfrm>
        </p:spPr>
        <p:txBody>
          <a:bodyPr vert="horz" lIns="91440" tIns="45720" rIns="91440" bIns="45720" rtlCol="0" anchor="ctr">
            <a:normAutofit/>
          </a:bodyPr>
          <a:lstStyle/>
          <a:p>
            <a:pPr algn="ctr">
              <a:lnSpc>
                <a:spcPct val="100000"/>
              </a:lnSpc>
            </a:pPr>
            <a:r>
              <a:rPr kumimoji="0" lang="es-ES" sz="5400" b="0" i="0" u="none" strike="noStrike" kern="1200" cap="none" spc="0" normalizeH="0" baseline="0" noProof="0" dirty="0">
                <a:ln>
                  <a:noFill/>
                </a:ln>
                <a:solidFill>
                  <a:srgbClr val="595959"/>
                </a:solidFill>
                <a:effectLst/>
                <a:uLnTx/>
                <a:uFillTx/>
                <a:latin typeface="Century Gothic" panose="020F0302020204030204"/>
                <a:ea typeface="+mn-ea"/>
                <a:cs typeface="+mn-cs"/>
              </a:rPr>
              <a:t>Marcas y Canales</a:t>
            </a:r>
            <a:endParaRPr lang="en-US" sz="4400" b="0" dirty="0">
              <a:solidFill>
                <a:schemeClr val="tx1"/>
              </a:solidFill>
            </a:endParaRPr>
          </a:p>
        </p:txBody>
      </p:sp>
    </p:spTree>
    <p:extLst>
      <p:ext uri="{BB962C8B-B14F-4D97-AF65-F5344CB8AC3E}">
        <p14:creationId xmlns:p14="http://schemas.microsoft.com/office/powerpoint/2010/main" val="3000524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609E002C-62C4-1857-B2FA-AEA03CDE6C43}"/>
              </a:ext>
            </a:extLst>
          </p:cNvPr>
          <p:cNvSpPr txBox="1"/>
          <p:nvPr/>
        </p:nvSpPr>
        <p:spPr>
          <a:xfrm>
            <a:off x="733301" y="596884"/>
            <a:ext cx="6890657" cy="921727"/>
          </a:xfrm>
          <a:prstGeom prst="rect">
            <a:avLst/>
          </a:prstGeom>
          <a:noFill/>
        </p:spPr>
        <p:txBody>
          <a:bodyPr wrap="square" anchor="ctr">
            <a:spAutoFit/>
          </a:bodyPr>
          <a:lstStyle/>
          <a:p>
            <a:pPr>
              <a:lnSpc>
                <a:spcPct val="200000"/>
              </a:lnSpc>
            </a:pPr>
            <a:r>
              <a:rPr lang="es-ES" sz="3200" b="1" dirty="0"/>
              <a:t>Marcas y Canales</a:t>
            </a:r>
            <a:endParaRPr lang="es-ES" sz="3200" b="1" i="1" dirty="0"/>
          </a:p>
        </p:txBody>
      </p:sp>
      <p:sp>
        <p:nvSpPr>
          <p:cNvPr id="4" name="CuadroTexto 3">
            <a:extLst>
              <a:ext uri="{FF2B5EF4-FFF2-40B4-BE49-F238E27FC236}">
                <a16:creationId xmlns:a16="http://schemas.microsoft.com/office/drawing/2014/main" id="{40C27FA0-6EFB-2286-FFF4-048EA3EA1997}"/>
              </a:ext>
            </a:extLst>
          </p:cNvPr>
          <p:cNvSpPr txBox="1"/>
          <p:nvPr/>
        </p:nvSpPr>
        <p:spPr>
          <a:xfrm>
            <a:off x="733301" y="1624610"/>
            <a:ext cx="6463145" cy="4194482"/>
          </a:xfrm>
          <a:prstGeom prst="rect">
            <a:avLst/>
          </a:prstGeom>
          <a:noFill/>
        </p:spPr>
        <p:txBody>
          <a:bodyPr wrap="square">
            <a:spAutoFit/>
          </a:bodyPr>
          <a:lstStyle/>
          <a:p>
            <a:pPr marL="0" lvl="0" indent="0" algn="l" rtl="0">
              <a:lnSpc>
                <a:spcPct val="150000"/>
              </a:lnSpc>
              <a:spcBef>
                <a:spcPts val="0"/>
              </a:spcBef>
              <a:spcAft>
                <a:spcPts val="0"/>
              </a:spcAft>
              <a:buNone/>
            </a:pPr>
            <a:r>
              <a:rPr lang="es-ES" dirty="0"/>
              <a:t>Las </a:t>
            </a:r>
            <a:r>
              <a:rPr lang="es-ES" b="1" dirty="0"/>
              <a:t>marcas</a:t>
            </a:r>
            <a:r>
              <a:rPr lang="es-ES" dirty="0"/>
              <a:t> son elementos geométricos básicos que representan elementos o enlaces.</a:t>
            </a:r>
          </a:p>
          <a:p>
            <a:pPr marL="0" lvl="0" indent="0" algn="l" rtl="0">
              <a:lnSpc>
                <a:spcPct val="150000"/>
              </a:lnSpc>
              <a:spcBef>
                <a:spcPts val="0"/>
              </a:spcBef>
              <a:spcAft>
                <a:spcPts val="0"/>
              </a:spcAft>
              <a:buNone/>
            </a:pPr>
            <a:r>
              <a:rPr lang="es-ES" dirty="0"/>
              <a:t>Los </a:t>
            </a:r>
            <a:r>
              <a:rPr lang="es-ES" b="1" dirty="0"/>
              <a:t>canales</a:t>
            </a:r>
            <a:r>
              <a:rPr lang="es-ES" dirty="0"/>
              <a:t> controlan su apariencia de las marcas.</a:t>
            </a:r>
          </a:p>
          <a:p>
            <a:pPr marL="0" lvl="0" indent="0" algn="l" rtl="0">
              <a:lnSpc>
                <a:spcPct val="150000"/>
              </a:lnSpc>
              <a:spcBef>
                <a:spcPts val="0"/>
              </a:spcBef>
              <a:spcAft>
                <a:spcPts val="0"/>
              </a:spcAft>
              <a:buNone/>
            </a:pPr>
            <a:endParaRPr lang="es-ES" dirty="0"/>
          </a:p>
          <a:p>
            <a:pPr marL="0" lvl="0" indent="0" algn="l" rtl="0">
              <a:lnSpc>
                <a:spcPct val="150000"/>
              </a:lnSpc>
              <a:spcBef>
                <a:spcPts val="0"/>
              </a:spcBef>
              <a:spcAft>
                <a:spcPts val="0"/>
              </a:spcAft>
              <a:buNone/>
            </a:pPr>
            <a:r>
              <a:rPr lang="es-ES" dirty="0"/>
              <a:t>La eficacia de un canal para codificar datos depende de su tipo:</a:t>
            </a:r>
          </a:p>
          <a:p>
            <a:pPr marL="0" lvl="0" indent="0" algn="l" rtl="0">
              <a:lnSpc>
                <a:spcPct val="150000"/>
              </a:lnSpc>
              <a:spcBef>
                <a:spcPts val="0"/>
              </a:spcBef>
              <a:spcAft>
                <a:spcPts val="0"/>
              </a:spcAft>
              <a:buNone/>
            </a:pPr>
            <a:r>
              <a:rPr lang="es-ES" dirty="0"/>
              <a:t>Los canales que transmiten perceptualmente información de </a:t>
            </a:r>
            <a:r>
              <a:rPr lang="es-ES" b="1" dirty="0">
                <a:solidFill>
                  <a:srgbClr val="0176DE"/>
                </a:solidFill>
              </a:rPr>
              <a:t>magnitud</a:t>
            </a:r>
            <a:r>
              <a:rPr lang="es-ES" dirty="0"/>
              <a:t> son adecuados para atributos </a:t>
            </a:r>
            <a:r>
              <a:rPr lang="es-ES" b="1" dirty="0">
                <a:solidFill>
                  <a:srgbClr val="0176DE"/>
                </a:solidFill>
              </a:rPr>
              <a:t>ordenados</a:t>
            </a:r>
            <a:r>
              <a:rPr lang="es-ES" dirty="0"/>
              <a:t>, y aquellos que transmiten información de </a:t>
            </a:r>
            <a:r>
              <a:rPr lang="es-ES" b="1" dirty="0">
                <a:solidFill>
                  <a:srgbClr val="FF0000"/>
                </a:solidFill>
              </a:rPr>
              <a:t>identidad</a:t>
            </a:r>
            <a:r>
              <a:rPr lang="es-ES" dirty="0"/>
              <a:t> son adecuados para atributos </a:t>
            </a:r>
            <a:r>
              <a:rPr lang="es-ES" b="1" dirty="0">
                <a:solidFill>
                  <a:srgbClr val="FF0000"/>
                </a:solidFill>
              </a:rPr>
              <a:t>categóricos</a:t>
            </a:r>
            <a:r>
              <a:rPr lang="es-ES" dirty="0"/>
              <a:t>.</a:t>
            </a:r>
          </a:p>
        </p:txBody>
      </p:sp>
      <p:pic>
        <p:nvPicPr>
          <p:cNvPr id="3" name="Imagen 2">
            <a:extLst>
              <a:ext uri="{FF2B5EF4-FFF2-40B4-BE49-F238E27FC236}">
                <a16:creationId xmlns:a16="http://schemas.microsoft.com/office/drawing/2014/main" id="{646A9430-D9C8-E01C-DE86-703E9DA372CC}"/>
              </a:ext>
            </a:extLst>
          </p:cNvPr>
          <p:cNvPicPr>
            <a:picLocks noChangeAspect="1"/>
          </p:cNvPicPr>
          <p:nvPr/>
        </p:nvPicPr>
        <p:blipFill>
          <a:blip r:embed="rId2"/>
          <a:stretch>
            <a:fillRect/>
          </a:stretch>
        </p:blipFill>
        <p:spPr>
          <a:xfrm>
            <a:off x="7425471" y="1702647"/>
            <a:ext cx="4323708" cy="922009"/>
          </a:xfrm>
          <a:prstGeom prst="rect">
            <a:avLst/>
          </a:prstGeom>
        </p:spPr>
      </p:pic>
      <p:pic>
        <p:nvPicPr>
          <p:cNvPr id="6" name="Imagen 5">
            <a:extLst>
              <a:ext uri="{FF2B5EF4-FFF2-40B4-BE49-F238E27FC236}">
                <a16:creationId xmlns:a16="http://schemas.microsoft.com/office/drawing/2014/main" id="{477AF7B2-C85A-0A0B-0B4D-CEC24C0AA4DA}"/>
              </a:ext>
            </a:extLst>
          </p:cNvPr>
          <p:cNvPicPr>
            <a:picLocks noChangeAspect="1"/>
          </p:cNvPicPr>
          <p:nvPr/>
        </p:nvPicPr>
        <p:blipFill>
          <a:blip r:embed="rId3"/>
          <a:stretch>
            <a:fillRect/>
          </a:stretch>
        </p:blipFill>
        <p:spPr>
          <a:xfrm>
            <a:off x="7771050" y="3429000"/>
            <a:ext cx="3687648" cy="2660216"/>
          </a:xfrm>
          <a:prstGeom prst="rect">
            <a:avLst/>
          </a:prstGeom>
        </p:spPr>
      </p:pic>
      <p:sp>
        <p:nvSpPr>
          <p:cNvPr id="9" name="CuadroTexto 8">
            <a:extLst>
              <a:ext uri="{FF2B5EF4-FFF2-40B4-BE49-F238E27FC236}">
                <a16:creationId xmlns:a16="http://schemas.microsoft.com/office/drawing/2014/main" id="{5DF824BF-5EC8-37F4-B779-F015E2B53328}"/>
              </a:ext>
            </a:extLst>
          </p:cNvPr>
          <p:cNvSpPr txBox="1"/>
          <p:nvPr/>
        </p:nvSpPr>
        <p:spPr>
          <a:xfrm>
            <a:off x="7425471" y="1425963"/>
            <a:ext cx="1623638" cy="369332"/>
          </a:xfrm>
          <a:prstGeom prst="rect">
            <a:avLst/>
          </a:prstGeom>
          <a:noFill/>
        </p:spPr>
        <p:txBody>
          <a:bodyPr wrap="square">
            <a:spAutoFit/>
          </a:bodyPr>
          <a:lstStyle/>
          <a:p>
            <a:r>
              <a:rPr lang="es-ES" b="1" dirty="0"/>
              <a:t>Marcas</a:t>
            </a:r>
            <a:endParaRPr lang="es-CL" dirty="0"/>
          </a:p>
        </p:txBody>
      </p:sp>
      <p:sp>
        <p:nvSpPr>
          <p:cNvPr id="11" name="CuadroTexto 10">
            <a:extLst>
              <a:ext uri="{FF2B5EF4-FFF2-40B4-BE49-F238E27FC236}">
                <a16:creationId xmlns:a16="http://schemas.microsoft.com/office/drawing/2014/main" id="{629B708E-108A-92CF-F5DA-DF23CA756249}"/>
              </a:ext>
            </a:extLst>
          </p:cNvPr>
          <p:cNvSpPr txBox="1"/>
          <p:nvPr/>
        </p:nvSpPr>
        <p:spPr>
          <a:xfrm>
            <a:off x="7425471" y="3075046"/>
            <a:ext cx="1623638" cy="369332"/>
          </a:xfrm>
          <a:prstGeom prst="rect">
            <a:avLst/>
          </a:prstGeom>
          <a:noFill/>
        </p:spPr>
        <p:txBody>
          <a:bodyPr wrap="square">
            <a:spAutoFit/>
          </a:bodyPr>
          <a:lstStyle/>
          <a:p>
            <a:r>
              <a:rPr lang="es-ES" b="1" dirty="0"/>
              <a:t>Canales</a:t>
            </a:r>
            <a:endParaRPr lang="es-CL" b="1" dirty="0"/>
          </a:p>
        </p:txBody>
      </p:sp>
    </p:spTree>
    <p:extLst>
      <p:ext uri="{BB962C8B-B14F-4D97-AF65-F5344CB8AC3E}">
        <p14:creationId xmlns:p14="http://schemas.microsoft.com/office/powerpoint/2010/main" val="712564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609E002C-62C4-1857-B2FA-AEA03CDE6C43}"/>
              </a:ext>
            </a:extLst>
          </p:cNvPr>
          <p:cNvSpPr txBox="1"/>
          <p:nvPr/>
        </p:nvSpPr>
        <p:spPr>
          <a:xfrm>
            <a:off x="733301" y="596884"/>
            <a:ext cx="6890657" cy="921727"/>
          </a:xfrm>
          <a:prstGeom prst="rect">
            <a:avLst/>
          </a:prstGeom>
          <a:noFill/>
        </p:spPr>
        <p:txBody>
          <a:bodyPr wrap="square" anchor="ctr">
            <a:spAutoFit/>
          </a:bodyPr>
          <a:lstStyle/>
          <a:p>
            <a:pPr>
              <a:lnSpc>
                <a:spcPct val="200000"/>
              </a:lnSpc>
            </a:pPr>
            <a:r>
              <a:rPr lang="es-ES" sz="3200" dirty="0"/>
              <a:t>Marcas y Canales:</a:t>
            </a:r>
            <a:r>
              <a:rPr lang="es-ES" sz="3200" b="1" dirty="0"/>
              <a:t> Marcas</a:t>
            </a:r>
            <a:endParaRPr lang="es-ES" sz="3200" b="1" i="1" dirty="0"/>
          </a:p>
        </p:txBody>
      </p:sp>
      <p:sp>
        <p:nvSpPr>
          <p:cNvPr id="4" name="CuadroTexto 3">
            <a:extLst>
              <a:ext uri="{FF2B5EF4-FFF2-40B4-BE49-F238E27FC236}">
                <a16:creationId xmlns:a16="http://schemas.microsoft.com/office/drawing/2014/main" id="{40C27FA0-6EFB-2286-FFF4-048EA3EA1997}"/>
              </a:ext>
            </a:extLst>
          </p:cNvPr>
          <p:cNvSpPr txBox="1"/>
          <p:nvPr/>
        </p:nvSpPr>
        <p:spPr>
          <a:xfrm>
            <a:off x="733301" y="1624610"/>
            <a:ext cx="6884467" cy="5025671"/>
          </a:xfrm>
          <a:prstGeom prst="rect">
            <a:avLst/>
          </a:prstGeom>
          <a:noFill/>
        </p:spPr>
        <p:txBody>
          <a:bodyPr wrap="square">
            <a:spAutoFit/>
          </a:bodyPr>
          <a:lstStyle/>
          <a:p>
            <a:pPr marL="0" lvl="0" indent="0" algn="l" rtl="0">
              <a:lnSpc>
                <a:spcPct val="150000"/>
              </a:lnSpc>
              <a:spcBef>
                <a:spcPts val="0"/>
              </a:spcBef>
              <a:spcAft>
                <a:spcPts val="0"/>
              </a:spcAft>
              <a:buNone/>
            </a:pPr>
            <a:r>
              <a:rPr lang="es-ES" dirty="0"/>
              <a:t>Las </a:t>
            </a:r>
            <a:r>
              <a:rPr lang="es-ES" b="1" dirty="0"/>
              <a:t>marcas</a:t>
            </a:r>
            <a:r>
              <a:rPr lang="es-ES" dirty="0"/>
              <a:t> son geométricas primitivas/básicas.</a:t>
            </a:r>
          </a:p>
          <a:p>
            <a:pPr marL="0" lvl="0" indent="0" algn="l" rtl="0">
              <a:lnSpc>
                <a:spcPct val="150000"/>
              </a:lnSpc>
              <a:spcBef>
                <a:spcPts val="0"/>
              </a:spcBef>
              <a:spcAft>
                <a:spcPts val="0"/>
              </a:spcAft>
              <a:buNone/>
            </a:pPr>
            <a:endParaRPr lang="es-ES" dirty="0"/>
          </a:p>
          <a:p>
            <a:pPr marL="0" lvl="0" indent="0" algn="l" rtl="0">
              <a:lnSpc>
                <a:spcPct val="150000"/>
              </a:lnSpc>
              <a:spcBef>
                <a:spcPts val="0"/>
              </a:spcBef>
              <a:spcAft>
                <a:spcPts val="0"/>
              </a:spcAft>
              <a:buNone/>
            </a:pPr>
            <a:r>
              <a:rPr lang="es-ES" dirty="0"/>
              <a:t>Estas geometrías </a:t>
            </a:r>
            <a:r>
              <a:rPr lang="es-ES" dirty="0" err="1"/>
              <a:t>siven</a:t>
            </a:r>
            <a:r>
              <a:rPr lang="es-ES" dirty="0"/>
              <a:t> de </a:t>
            </a:r>
            <a:r>
              <a:rPr lang="en-GB" b="1" dirty="0" err="1"/>
              <a:t>bloques</a:t>
            </a:r>
            <a:r>
              <a:rPr lang="en-GB" b="1" dirty="0"/>
              <a:t> de </a:t>
            </a:r>
            <a:r>
              <a:rPr lang="en-GB" b="1" dirty="0" err="1"/>
              <a:t>construcción</a:t>
            </a:r>
            <a:r>
              <a:rPr lang="en-GB" dirty="0"/>
              <a:t> de </a:t>
            </a:r>
            <a:r>
              <a:rPr lang="en-GB" dirty="0" err="1"/>
              <a:t>elementos</a:t>
            </a:r>
            <a:r>
              <a:rPr lang="en-GB" dirty="0"/>
              <a:t> </a:t>
            </a:r>
            <a:r>
              <a:rPr lang="en-GB" dirty="0" err="1"/>
              <a:t>gráficos</a:t>
            </a:r>
            <a:r>
              <a:rPr lang="en-GB" dirty="0"/>
              <a:t> </a:t>
            </a:r>
            <a:r>
              <a:rPr lang="en-GB" dirty="0" err="1"/>
              <a:t>calasificados</a:t>
            </a:r>
            <a:r>
              <a:rPr lang="en-GB" dirty="0"/>
              <a:t> </a:t>
            </a:r>
            <a:r>
              <a:rPr lang="en-GB" dirty="0" err="1"/>
              <a:t>por</a:t>
            </a:r>
            <a:r>
              <a:rPr lang="en-GB" dirty="0"/>
              <a:t> </a:t>
            </a:r>
            <a:r>
              <a:rPr lang="en-GB" dirty="0" err="1"/>
              <a:t>el</a:t>
            </a:r>
            <a:r>
              <a:rPr lang="en-GB" dirty="0"/>
              <a:t> </a:t>
            </a:r>
            <a:r>
              <a:rPr lang="en-GB" dirty="0" err="1"/>
              <a:t>numero</a:t>
            </a:r>
            <a:r>
              <a:rPr lang="en-GB" dirty="0"/>
              <a:t> de </a:t>
            </a:r>
            <a:r>
              <a:rPr lang="en-GB" dirty="0" err="1"/>
              <a:t>dimensiones</a:t>
            </a:r>
            <a:r>
              <a:rPr lang="en-GB" dirty="0"/>
              <a:t> </a:t>
            </a:r>
            <a:r>
              <a:rPr lang="en-GB" dirty="0" err="1"/>
              <a:t>espaciles</a:t>
            </a:r>
            <a:r>
              <a:rPr lang="en-GB" dirty="0"/>
              <a:t> que </a:t>
            </a:r>
            <a:r>
              <a:rPr lang="en-GB" dirty="0" err="1"/>
              <a:t>requieren</a:t>
            </a:r>
            <a:r>
              <a:rPr lang="en-GB" dirty="0"/>
              <a:t>:</a:t>
            </a:r>
          </a:p>
          <a:p>
            <a:pPr marL="0" lvl="0" indent="0" algn="l" rtl="0">
              <a:lnSpc>
                <a:spcPct val="150000"/>
              </a:lnSpc>
              <a:spcBef>
                <a:spcPts val="0"/>
              </a:spcBef>
              <a:spcAft>
                <a:spcPts val="0"/>
              </a:spcAft>
              <a:buNone/>
            </a:pPr>
            <a:endParaRPr lang="en-GB" dirty="0"/>
          </a:p>
          <a:p>
            <a:pPr marL="285750" lvl="0" indent="-285750" algn="l" rtl="0">
              <a:lnSpc>
                <a:spcPct val="150000"/>
              </a:lnSpc>
              <a:spcBef>
                <a:spcPts val="0"/>
              </a:spcBef>
              <a:spcAft>
                <a:spcPts val="0"/>
              </a:spcAft>
              <a:buFont typeface="Arial" panose="020B0604020202020204" pitchFamily="34" charset="0"/>
              <a:buChar char="•"/>
            </a:pPr>
            <a:r>
              <a:rPr lang="en-GB" dirty="0"/>
              <a:t>El punto es 0D.</a:t>
            </a:r>
          </a:p>
          <a:p>
            <a:pPr marL="285750" lvl="0" indent="-285750" algn="l" rtl="0">
              <a:lnSpc>
                <a:spcPct val="150000"/>
              </a:lnSpc>
              <a:spcBef>
                <a:spcPts val="0"/>
              </a:spcBef>
              <a:spcAft>
                <a:spcPts val="0"/>
              </a:spcAft>
              <a:buFont typeface="Arial" panose="020B0604020202020204" pitchFamily="34" charset="0"/>
              <a:buChar char="•"/>
            </a:pPr>
            <a:r>
              <a:rPr lang="en-GB" dirty="0"/>
              <a:t>Una </a:t>
            </a:r>
            <a:r>
              <a:rPr lang="en-GB" dirty="0" err="1"/>
              <a:t>línea</a:t>
            </a:r>
            <a:r>
              <a:rPr lang="en-GB" dirty="0"/>
              <a:t> es 1D.</a:t>
            </a:r>
          </a:p>
          <a:p>
            <a:pPr marL="285750" lvl="0" indent="-285750" algn="l" rtl="0">
              <a:lnSpc>
                <a:spcPct val="150000"/>
              </a:lnSpc>
              <a:spcBef>
                <a:spcPts val="0"/>
              </a:spcBef>
              <a:spcAft>
                <a:spcPts val="0"/>
              </a:spcAft>
              <a:buFont typeface="Arial" panose="020B0604020202020204" pitchFamily="34" charset="0"/>
              <a:buChar char="•"/>
            </a:pPr>
            <a:r>
              <a:rPr lang="en-GB" dirty="0"/>
              <a:t>Un </a:t>
            </a:r>
            <a:r>
              <a:rPr lang="en-GB" dirty="0" err="1"/>
              <a:t>área</a:t>
            </a:r>
            <a:r>
              <a:rPr lang="en-GB" dirty="0"/>
              <a:t> es 2D.</a:t>
            </a:r>
          </a:p>
          <a:p>
            <a:pPr marL="285750" lvl="0" indent="-285750" algn="l" rtl="0">
              <a:lnSpc>
                <a:spcPct val="150000"/>
              </a:lnSpc>
              <a:spcBef>
                <a:spcPts val="0"/>
              </a:spcBef>
              <a:spcAft>
                <a:spcPts val="0"/>
              </a:spcAft>
              <a:buFont typeface="Arial" panose="020B0604020202020204" pitchFamily="34" charset="0"/>
              <a:buChar char="•"/>
            </a:pPr>
            <a:r>
              <a:rPr lang="en-GB" dirty="0" err="1"/>
              <a:t>Volúmenes</a:t>
            </a:r>
            <a:r>
              <a:rPr lang="en-GB" dirty="0"/>
              <a:t> son 3D </a:t>
            </a:r>
            <a:r>
              <a:rPr lang="en-GB" dirty="0" err="1"/>
              <a:t>pero</a:t>
            </a:r>
            <a:r>
              <a:rPr lang="en-GB" dirty="0"/>
              <a:t> no  se </a:t>
            </a:r>
            <a:r>
              <a:rPr lang="en-GB" dirty="0" err="1"/>
              <a:t>usa</a:t>
            </a:r>
            <a:r>
              <a:rPr lang="en-GB" dirty="0"/>
              <a:t> con </a:t>
            </a:r>
            <a:r>
              <a:rPr lang="en-GB" dirty="0" err="1"/>
              <a:t>mucha</a:t>
            </a:r>
            <a:r>
              <a:rPr lang="en-GB" dirty="0"/>
              <a:t> </a:t>
            </a:r>
            <a:r>
              <a:rPr lang="en-GB" dirty="0" err="1"/>
              <a:t>frecuencia</a:t>
            </a:r>
            <a:r>
              <a:rPr lang="en-GB" dirty="0"/>
              <a:t>.</a:t>
            </a:r>
            <a:br>
              <a:rPr lang="en-GB" dirty="0"/>
            </a:br>
            <a:endParaRPr lang="es-ES" dirty="0"/>
          </a:p>
        </p:txBody>
      </p:sp>
      <p:pic>
        <p:nvPicPr>
          <p:cNvPr id="8" name="Imagen 7">
            <a:extLst>
              <a:ext uri="{FF2B5EF4-FFF2-40B4-BE49-F238E27FC236}">
                <a16:creationId xmlns:a16="http://schemas.microsoft.com/office/drawing/2014/main" id="{D226C887-1083-45A1-2CF3-18EEB03E4C73}"/>
              </a:ext>
            </a:extLst>
          </p:cNvPr>
          <p:cNvPicPr>
            <a:picLocks noChangeAspect="1"/>
          </p:cNvPicPr>
          <p:nvPr/>
        </p:nvPicPr>
        <p:blipFill>
          <a:blip r:embed="rId2"/>
          <a:stretch>
            <a:fillRect/>
          </a:stretch>
        </p:blipFill>
        <p:spPr>
          <a:xfrm>
            <a:off x="8161864" y="1518611"/>
            <a:ext cx="2457450" cy="1562100"/>
          </a:xfrm>
          <a:prstGeom prst="rect">
            <a:avLst/>
          </a:prstGeom>
        </p:spPr>
      </p:pic>
      <p:pic>
        <p:nvPicPr>
          <p:cNvPr id="13" name="Imagen 12">
            <a:extLst>
              <a:ext uri="{FF2B5EF4-FFF2-40B4-BE49-F238E27FC236}">
                <a16:creationId xmlns:a16="http://schemas.microsoft.com/office/drawing/2014/main" id="{017428B8-91DB-6B3A-4D2E-FB551DA6F4CD}"/>
              </a:ext>
            </a:extLst>
          </p:cNvPr>
          <p:cNvPicPr>
            <a:picLocks noChangeAspect="1"/>
          </p:cNvPicPr>
          <p:nvPr/>
        </p:nvPicPr>
        <p:blipFill>
          <a:blip r:embed="rId3"/>
          <a:stretch>
            <a:fillRect/>
          </a:stretch>
        </p:blipFill>
        <p:spPr>
          <a:xfrm>
            <a:off x="8406010" y="3080711"/>
            <a:ext cx="2733675" cy="1514475"/>
          </a:xfrm>
          <a:prstGeom prst="rect">
            <a:avLst/>
          </a:prstGeom>
        </p:spPr>
      </p:pic>
      <p:pic>
        <p:nvPicPr>
          <p:cNvPr id="15" name="Imagen 14">
            <a:extLst>
              <a:ext uri="{FF2B5EF4-FFF2-40B4-BE49-F238E27FC236}">
                <a16:creationId xmlns:a16="http://schemas.microsoft.com/office/drawing/2014/main" id="{F5CACC6C-0A5E-CAED-16BD-753716EFD060}"/>
              </a:ext>
            </a:extLst>
          </p:cNvPr>
          <p:cNvPicPr>
            <a:picLocks noChangeAspect="1"/>
          </p:cNvPicPr>
          <p:nvPr/>
        </p:nvPicPr>
        <p:blipFill>
          <a:blip r:embed="rId4"/>
          <a:stretch>
            <a:fillRect/>
          </a:stretch>
        </p:blipFill>
        <p:spPr>
          <a:xfrm>
            <a:off x="8214340" y="4595186"/>
            <a:ext cx="2381250" cy="1352550"/>
          </a:xfrm>
          <a:prstGeom prst="rect">
            <a:avLst/>
          </a:prstGeom>
        </p:spPr>
      </p:pic>
    </p:spTree>
    <p:extLst>
      <p:ext uri="{BB962C8B-B14F-4D97-AF65-F5344CB8AC3E}">
        <p14:creationId xmlns:p14="http://schemas.microsoft.com/office/powerpoint/2010/main" val="1881624001"/>
      </p:ext>
    </p:extLst>
  </p:cSld>
  <p:clrMapOvr>
    <a:masterClrMapping/>
  </p:clrMapOvr>
</p:sld>
</file>

<file path=ppt/theme/theme1.xml><?xml version="1.0" encoding="utf-8"?>
<a:theme xmlns:a="http://schemas.openxmlformats.org/drawingml/2006/main" name="Tema de Office">
  <a:themeElements>
    <a:clrScheme name="EPIUC Profesores">
      <a:dk1>
        <a:srgbClr val="595959"/>
      </a:dk1>
      <a:lt1>
        <a:sysClr val="window" lastClr="FFFFFF"/>
      </a:lt1>
      <a:dk2>
        <a:srgbClr val="44546A"/>
      </a:dk2>
      <a:lt2>
        <a:srgbClr val="E7E6E6"/>
      </a:lt2>
      <a:accent1>
        <a:srgbClr val="0176DE"/>
      </a:accent1>
      <a:accent2>
        <a:srgbClr val="FEC60D"/>
      </a:accent2>
      <a:accent3>
        <a:srgbClr val="173F8A"/>
      </a:accent3>
      <a:accent4>
        <a:srgbClr val="4ACC33"/>
      </a:accent4>
      <a:accent5>
        <a:srgbClr val="FFA412"/>
      </a:accent5>
      <a:accent6>
        <a:srgbClr val="0B7A75"/>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l">
          <a:lnSpc>
            <a:spcPts val="2200"/>
          </a:lnSpc>
          <a:defRPr sz="1600" b="0" dirty="0" smtClean="0">
            <a:solidFill>
              <a:schemeClr val="bg1"/>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3272</TotalTime>
  <Words>1734</Words>
  <Application>Microsoft Office PowerPoint</Application>
  <PresentationFormat>Panorámica</PresentationFormat>
  <Paragraphs>199</Paragraphs>
  <Slides>32</Slides>
  <Notes>0</Notes>
  <HiddenSlides>1</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32</vt:i4>
      </vt:variant>
    </vt:vector>
  </HeadingPairs>
  <TitlesOfParts>
    <vt:vector size="37" baseType="lpstr">
      <vt:lpstr>Arial</vt:lpstr>
      <vt:lpstr>Calibri</vt:lpstr>
      <vt:lpstr>Century Gothic</vt:lpstr>
      <vt:lpstr>Consolas</vt:lpstr>
      <vt:lpstr>Tema de Office</vt:lpstr>
      <vt:lpstr>Presentación de PowerPoint</vt:lpstr>
      <vt:lpstr>Presentación de PowerPoint</vt:lpstr>
      <vt:lpstr>Programa </vt:lpstr>
      <vt:lpstr>¿Qué/Por qué/Cómo?</vt:lpstr>
      <vt:lpstr>Presentación de PowerPoint</vt:lpstr>
      <vt:lpstr>Presentación de PowerPoint</vt:lpstr>
      <vt:lpstr>Marcas y Canales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Grammar of Graphics  ggplot2/plotnine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ggplot2  ggplot2/plotnine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Carlos</dc:creator>
  <cp:lastModifiedBy>Joshua Benjamin Kunst Fuentes</cp:lastModifiedBy>
  <cp:revision>22</cp:revision>
  <dcterms:created xsi:type="dcterms:W3CDTF">2022-01-17T15:11:25Z</dcterms:created>
  <dcterms:modified xsi:type="dcterms:W3CDTF">2023-07-12T19:42:08Z</dcterms:modified>
</cp:coreProperties>
</file>